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10020300" cy="6888163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2130" cy="344408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75851" y="0"/>
            <a:ext cx="4342130" cy="344408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29/10/2020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42560"/>
            <a:ext cx="4342130" cy="344408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75851" y="6542560"/>
            <a:ext cx="4342130" cy="344408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2130" cy="344408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75851" y="0"/>
            <a:ext cx="4342130" cy="344408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29/10/2020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87713" y="515938"/>
            <a:ext cx="3444875" cy="2584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38" tIns="46369" rIns="92738" bIns="46369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2031" y="3271878"/>
            <a:ext cx="8016240" cy="3099674"/>
          </a:xfrm>
          <a:prstGeom prst="rect">
            <a:avLst/>
          </a:prstGeom>
        </p:spPr>
        <p:txBody>
          <a:bodyPr vert="horz" lIns="92738" tIns="46369" rIns="92738" bIns="46369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42560"/>
            <a:ext cx="4342130" cy="344408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75851" y="6542560"/>
            <a:ext cx="4342130" cy="344408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subtitle</a:t>
            </a:r>
            <a:r>
              <a:rPr lang="it-IT" dirty="0" smtClean="0"/>
              <a:t> style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802FB-3C1D-4E8D-9893-4854C16C2B78}" type="datetime1">
              <a:rPr lang="it-IT" smtClean="0"/>
              <a:t>29/10/2020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C6102BA-FFA3-4E7E-BC4C-BBD8E10B362D}" type="datetime1">
              <a:rPr lang="it-IT" smtClean="0"/>
              <a:t>29/10/2020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2254811-F10F-4DE7-8619-36405538ED78}" type="datetime1">
              <a:rPr lang="it-IT" smtClean="0"/>
              <a:t>29/10/2020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11D4DA2C-2BA9-46B9-9297-8DAC33675A4F}" type="datetime1">
              <a:rPr lang="it-IT" smtClean="0"/>
              <a:t>29/10/2020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AEB84-2704-4A87-BD82-6C1F87BFC424}" type="datetime1">
              <a:rPr lang="it-IT" smtClean="0"/>
              <a:t>29/10/2020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470BDAA-F78B-4EA6-87A8-A392536F41A6}" type="datetime1">
              <a:rPr lang="it-IT" smtClean="0"/>
              <a:t>29/10/2020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B8C69185-D510-4C49-87CC-C20C50B6D20C}" type="datetime1">
              <a:rPr lang="it-IT" smtClean="0"/>
              <a:t>29/10/2020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F1E03C3-EF66-4304-8ECA-17874AED5794}" type="datetime1">
              <a:rPr lang="it-IT" smtClean="0"/>
              <a:t>29/10/2020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2581B1EF-5422-4B31-86B0-C39B522A8E8C}" type="datetime1">
              <a:rPr lang="it-IT" smtClean="0"/>
              <a:t>29/10/2020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05DAB2E5-953A-4F8C-9DA5-BB5205454950}" type="datetime1">
              <a:rPr lang="it-IT" smtClean="0"/>
              <a:t>29/10/2020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301EED8B-B1DE-490D-8561-7BA9CF2EEBFB}" type="datetime1">
              <a:rPr lang="it-IT" smtClean="0"/>
              <a:t>29/10/2020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08E93-9B1E-4CD2-BC14-87C94D912B51}" type="datetime1">
              <a:rPr lang="it-IT" smtClean="0"/>
              <a:t>29/10/2020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David Ricardo</a:t>
            </a:r>
            <a:endParaRPr lang="it-IT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La maturità dell’economia classica</a:t>
            </a:r>
            <a:endParaRPr lang="it-IT" dirty="0"/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720210"/>
              </p:ext>
            </p:extLst>
          </p:nvPr>
        </p:nvGraphicFramePr>
        <p:xfrm>
          <a:off x="6758354" y="949325"/>
          <a:ext cx="2171700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r:id="rId4" imgW="2172240" imgH="2361960" progId="">
                  <p:embed/>
                </p:oleObj>
              </mc:Choice>
              <mc:Fallback>
                <p:oleObj r:id="rId4" imgW="2172240" imgH="2361960" progId="">
                  <p:embed/>
                  <p:pic>
                    <p:nvPicPr>
                      <p:cNvPr id="205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8354" y="949325"/>
                        <a:ext cx="2171700" cy="2362200"/>
                      </a:xfrm>
                      <a:prstGeom prst="rect">
                        <a:avLst/>
                      </a:prstGeom>
                      <a:noFill/>
                      <a:ln w="76200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007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F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 </a:t>
            </a:r>
            <a:r>
              <a:rPr lang="it-IT" i="1" dirty="0" err="1" smtClean="0"/>
              <a:t>Principles</a:t>
            </a:r>
            <a:r>
              <a:rPr lang="it-IT" i="1" dirty="0" smtClean="0"/>
              <a:t> </a:t>
            </a:r>
            <a:r>
              <a:rPr lang="it-IT" dirty="0" smtClean="0"/>
              <a:t>e il valore</a:t>
            </a:r>
            <a:endParaRPr lang="it-IT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t-IT" sz="1900" dirty="0" smtClean="0"/>
              <a:t>Ricardo si rende conto che occorre una teoria del valore (neanche in agricoltura gli </a:t>
            </a:r>
            <a:r>
              <a:rPr lang="it-IT" sz="1900" i="1" dirty="0" smtClean="0"/>
              <a:t>input</a:t>
            </a:r>
            <a:r>
              <a:rPr lang="it-IT" sz="1900" dirty="0" smtClean="0"/>
              <a:t> sono omogenei agli </a:t>
            </a:r>
            <a:r>
              <a:rPr lang="it-IT" sz="1900" i="1" dirty="0" smtClean="0"/>
              <a:t>output</a:t>
            </a:r>
            <a:r>
              <a:rPr lang="it-IT" sz="1900" dirty="0" smtClean="0"/>
              <a:t>)</a:t>
            </a:r>
          </a:p>
          <a:p>
            <a:r>
              <a:rPr lang="it-IT" sz="1900" dirty="0" smtClean="0"/>
              <a:t>Per misurare il sovrappiù e il saggio di profitto la teoria del valore deve essere oggettiva e </a:t>
            </a:r>
            <a:r>
              <a:rPr lang="it-IT" sz="1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indipendente dalla distribuzione</a:t>
            </a:r>
          </a:p>
          <a:p>
            <a:r>
              <a:rPr lang="it-IT" altLang="it-IT" sz="1900" dirty="0"/>
              <a:t>Ricardo non accetta la distinzione di Smith tra lo “stadio primitivo” e lo “stadio avanzato” e si propone di dimostrare che anche nel secondo il valore è determinato dalle </a:t>
            </a:r>
            <a:r>
              <a:rPr lang="it-IT" altLang="it-IT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quantità di lavoro contenuto</a:t>
            </a:r>
            <a:r>
              <a:rPr lang="it-IT" altLang="it-IT" sz="1900" dirty="0"/>
              <a:t> (tempo di lavoro contenuto</a:t>
            </a:r>
            <a:r>
              <a:rPr lang="it-IT" altLang="it-IT" sz="1900" dirty="0" smtClean="0"/>
              <a:t>).</a:t>
            </a:r>
          </a:p>
          <a:p>
            <a:r>
              <a:rPr lang="it-IT" altLang="it-IT" sz="1900" dirty="0" smtClean="0"/>
              <a:t>La rendita è eliminata dal calcolo (</a:t>
            </a:r>
            <a:r>
              <a:rPr lang="it-IT" altLang="it-IT" sz="1900" i="1" dirty="0" err="1"/>
              <a:t>E</a:t>
            </a:r>
            <a:r>
              <a:rPr lang="it-IT" altLang="it-IT" sz="1900" i="1" dirty="0" err="1" smtClean="0"/>
              <a:t>ssay</a:t>
            </a:r>
            <a:r>
              <a:rPr lang="it-IT" altLang="it-IT" sz="1900" i="1" dirty="0" smtClean="0"/>
              <a:t> on </a:t>
            </a:r>
            <a:r>
              <a:rPr lang="it-IT" altLang="it-IT" sz="1900" i="1" dirty="0" err="1" smtClean="0"/>
              <a:t>Profits</a:t>
            </a:r>
            <a:r>
              <a:rPr lang="it-IT" altLang="it-IT" sz="1900" dirty="0" smtClean="0"/>
              <a:t>). Il profitto è un </a:t>
            </a:r>
            <a:r>
              <a:rPr lang="it-IT" altLang="it-IT" sz="1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residuo</a:t>
            </a:r>
            <a:r>
              <a:rPr lang="it-IT" altLang="it-IT" sz="1900" dirty="0" smtClean="0"/>
              <a:t> detratti dal valore i costi</a:t>
            </a:r>
          </a:p>
          <a:p>
            <a:r>
              <a:rPr lang="it-IT" altLang="it-IT" sz="1900" dirty="0" smtClean="0"/>
              <a:t>Il fatto </a:t>
            </a:r>
            <a:r>
              <a:rPr lang="it-IT" altLang="it-IT" sz="1900" dirty="0"/>
              <a:t>che il capitale sia remunerato con un profitto non altera il principio secondo cui il valore di scambio o valore relativo dei beni è proporzionale alle quantità di </a:t>
            </a:r>
            <a:r>
              <a:rPr lang="it-IT" altLang="it-IT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lavoro </a:t>
            </a:r>
            <a:r>
              <a:rPr lang="it-IT" altLang="it-IT" sz="1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contenuto </a:t>
            </a:r>
            <a:r>
              <a:rPr lang="it-IT" altLang="it-IT" sz="1900" dirty="0" smtClean="0"/>
              <a:t>ma solo che</a:t>
            </a:r>
            <a:r>
              <a:rPr lang="it-IT" altLang="it-IT" sz="1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altLang="it-IT" sz="1900" dirty="0" smtClean="0"/>
              <a:t>il lavoro contenuto nei salari di sussistenza è minore del lavoro erogato nella produzione</a:t>
            </a:r>
            <a:endParaRPr lang="it-IT" altLang="it-IT" sz="1900" dirty="0">
              <a:solidFill>
                <a:srgbClr val="C00000"/>
              </a:solidFill>
            </a:endParaRPr>
          </a:p>
          <a:p>
            <a:endParaRPr lang="it-IT" sz="1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1853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Lavoro contenuto e salari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 smtClean="0"/>
              <a:t>«È la quantità relativa delle merci che il lavoro produce a determinare il loro valore presente o passato, e non le quantità relative di merci che vengono date al lavoratore in cambio del suo lavoro»</a:t>
            </a:r>
          </a:p>
          <a:p>
            <a:r>
              <a:rPr lang="it-IT" dirty="0" smtClean="0"/>
              <a:t>«Il compenso del lavoratore [non è] sempre in proporzione a ciò che produce»</a:t>
            </a:r>
          </a:p>
          <a:p>
            <a:r>
              <a:rPr lang="it-IT" dirty="0" smtClean="0"/>
              <a:t>Il principio del lavoro contenuto vale per le merci riproducibili.</a:t>
            </a:r>
          </a:p>
          <a:p>
            <a:r>
              <a:rPr lang="it-IT" dirty="0" smtClean="0"/>
              <a:t>Il valore dei beni non riproducibili (es. opere d’arte) è determinato dalle condizioni di domanda 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8939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teoria del valore-lavoro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t-IT" dirty="0" smtClean="0"/>
                  <a:t>La teoria afferma che</a:t>
                </a:r>
                <a:r>
                  <a:rPr lang="it-IT" sz="3600" dirty="0" smtClean="0"/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  <m:r>
                      <a:rPr lang="it-IT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𝒍</m:t>
                            </m:r>
                          </m:e>
                          <m:sub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𝒍</m:t>
                            </m:r>
                          </m:e>
                          <m:sub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it-IT" dirty="0" smtClean="0"/>
                  <a:t>: il rapporto tra i prezzi dei beni </a:t>
                </a:r>
                <a:r>
                  <a:rPr lang="it-IT" i="1" dirty="0" smtClean="0"/>
                  <a:t>x</a:t>
                </a:r>
                <a:r>
                  <a:rPr lang="it-IT" baseline="-25000" dirty="0" smtClean="0"/>
                  <a:t>1</a:t>
                </a:r>
                <a:r>
                  <a:rPr lang="it-IT" dirty="0" smtClean="0"/>
                  <a:t> e </a:t>
                </a:r>
                <a:r>
                  <a:rPr lang="it-IT" i="1" dirty="0" smtClean="0"/>
                  <a:t>x</a:t>
                </a:r>
                <a:r>
                  <a:rPr lang="it-IT" baseline="-25000" dirty="0" smtClean="0"/>
                  <a:t>2</a:t>
                </a:r>
                <a:r>
                  <a:rPr lang="it-IT" dirty="0" smtClean="0"/>
                  <a:t> è uguale al rapporto tra le quantità di lavoro</a:t>
                </a:r>
              </a:p>
              <a:p>
                <a:r>
                  <a:rPr lang="it-IT" dirty="0" smtClean="0"/>
                  <a:t>1 caso: i costi si esauriscono nel pagamento dei salari:</a:t>
                </a:r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  <m:r>
                      <a:rPr lang="it-IT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36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𝒘</m:t>
                        </m:r>
                        <m:sSub>
                          <m:sSubPr>
                            <m:ctrlPr>
                              <a:rPr lang="it-IT" sz="3600" b="1" i="1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3600" b="1" i="1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𝒍</m:t>
                            </m:r>
                          </m:e>
                          <m:sub>
                            <m:r>
                              <a:rPr lang="it-IT" sz="3600" b="1" i="1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𝒘</m:t>
                        </m:r>
                        <m:sSub>
                          <m:sSubPr>
                            <m:ctrlP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𝒍</m:t>
                            </m:r>
                          </m:e>
                          <m:sub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it-IT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𝒍</m:t>
                            </m:r>
                          </m:e>
                          <m:sub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𝒍</m:t>
                            </m:r>
                          </m:e>
                          <m:sub>
                            <m:r>
                              <a:rPr lang="it-IT" sz="3600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it-IT" dirty="0" smtClean="0"/>
                  <a:t> (i prezzi sono composti dai salari e da un profitto calcolato al saggio medio)</a:t>
                </a:r>
              </a:p>
              <a:p>
                <a:r>
                  <a:rPr lang="it-IT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Vale la teoria del valore lavoro</a:t>
                </a:r>
              </a:p>
              <a:p>
                <a:pPr>
                  <a:lnSpc>
                    <a:spcPct val="120000"/>
                  </a:lnSpc>
                </a:pPr>
                <a:r>
                  <a:rPr lang="it-IT" dirty="0" smtClean="0"/>
                  <a:t>Il saggio di profitto: da entrambe le equazioni si ottiene: </a:t>
                </a:r>
                <a:r>
                  <a:rPr lang="it-IT" i="1" dirty="0" err="1" smtClean="0"/>
                  <a:t>wr</a:t>
                </a:r>
                <a:r>
                  <a:rPr lang="it-IT" i="1" dirty="0" smtClean="0"/>
                  <a:t>=</a:t>
                </a:r>
                <a:r>
                  <a:rPr lang="it-IT" dirty="0" smtClean="0"/>
                  <a:t>1-</a:t>
                </a:r>
                <a:r>
                  <a:rPr lang="it-IT" i="1" dirty="0" smtClean="0"/>
                  <a:t>w, </a:t>
                </a:r>
                <a:r>
                  <a:rPr lang="it-IT" dirty="0" smtClean="0"/>
                  <a:t>cioè </a:t>
                </a:r>
                <a14:m>
                  <m:oMath xmlns:m="http://schemas.openxmlformats.org/officeDocument/2006/math">
                    <m:r>
                      <a:rPr lang="it-IT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𝒓</m:t>
                    </m:r>
                    <m:r>
                      <a:rPr lang="it-IT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it-IT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𝒘</m:t>
                        </m:r>
                      </m:den>
                    </m:f>
                    <m:r>
                      <a:rPr lang="it-IT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−</m:t>
                    </m:r>
                    <m:r>
                      <a:rPr lang="it-IT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it-IT" sz="3600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it-IT" sz="3600" dirty="0" smtClean="0"/>
                  <a:t>finché </a:t>
                </a:r>
                <a:r>
                  <a:rPr lang="it-IT" sz="3600" i="1" dirty="0" smtClean="0"/>
                  <a:t>w&lt;</a:t>
                </a:r>
                <a:r>
                  <a:rPr lang="it-IT" sz="3600" dirty="0" smtClean="0"/>
                  <a:t>1 </a:t>
                </a:r>
                <a:r>
                  <a:rPr lang="it-IT" sz="3600" i="1" dirty="0" smtClean="0"/>
                  <a:t>r</a:t>
                </a:r>
                <a:r>
                  <a:rPr lang="it-IT" sz="3600" dirty="0" smtClean="0"/>
                  <a:t>&gt;0</a:t>
                </a:r>
                <a:endParaRPr lang="it-IT" sz="36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it-IT" altLang="it-IT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“Teorema fondamentale della distribuzione” </a:t>
                </a:r>
                <a:r>
                  <a:rPr lang="it-IT" altLang="it-IT" dirty="0"/>
                  <a:t>di Ricardo: al crescere dei </a:t>
                </a:r>
                <a:r>
                  <a:rPr lang="it-IT" altLang="it-IT" dirty="0" smtClean="0"/>
                  <a:t>salari (in valore) </a:t>
                </a:r>
                <a:r>
                  <a:rPr lang="it-IT" altLang="it-IT" dirty="0"/>
                  <a:t>diminuiscono i profitti e viceversa, mentre resta inalterato il valore relativo dei beni espresso in lavoro contenuto</a:t>
                </a:r>
                <a:r>
                  <a:rPr lang="it-IT" altLang="it-IT" dirty="0" smtClean="0"/>
                  <a:t>.</a:t>
                </a:r>
              </a:p>
              <a:p>
                <a:r>
                  <a:rPr lang="it-IT" altLang="it-IT" dirty="0" smtClean="0"/>
                  <a:t>La messa a coltura di terre meno fertili: aumenta il valore dei salari (più lavoro per produrre il grano) e diminuisce il saggio di profitto.</a:t>
                </a:r>
              </a:p>
              <a:p>
                <a:endParaRPr lang="it-IT" altLang="it-IT" sz="1600" dirty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19" r="-29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9228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problema del capitale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756150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it-IT" altLang="it-IT" dirty="0" smtClean="0"/>
                  <a:t>Ricardo si accorge però che “la </a:t>
                </a:r>
                <a:r>
                  <a:rPr lang="it-IT" altLang="it-IT" dirty="0"/>
                  <a:t>diversa durata del capitale”; “la diversa proporzione tra capitale fisso e variabile” e più in generale il “fattore tempo” costituivano altrettanti fonti di disturbo della sua teoria</a:t>
                </a:r>
                <a:r>
                  <a:rPr lang="it-IT" altLang="it-IT" dirty="0" smtClean="0"/>
                  <a:t>.</a:t>
                </a:r>
              </a:p>
              <a:p>
                <a:r>
                  <a:rPr lang="it-IT" altLang="it-IT" dirty="0" smtClean="0"/>
                  <a:t>Il capitale può essere considerato lavoro «</a:t>
                </a:r>
                <a:r>
                  <a:rPr lang="it-IT" altLang="it-IT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indiretto</a:t>
                </a:r>
                <a:r>
                  <a:rPr lang="it-IT" altLang="it-IT" dirty="0" smtClean="0"/>
                  <a:t>». Ipotizziamo </a:t>
                </a:r>
                <a:r>
                  <a:rPr lang="it-IT" altLang="it-IT" dirty="0"/>
                  <a:t>che per produrre i </a:t>
                </a:r>
                <a:r>
                  <a:rPr lang="it-IT" altLang="it-IT" dirty="0" smtClean="0"/>
                  <a:t>due </a:t>
                </a:r>
                <a:r>
                  <a:rPr lang="it-IT" altLang="it-IT" dirty="0"/>
                  <a:t>beni occorrano </a:t>
                </a:r>
                <a:r>
                  <a:rPr lang="it-IT" altLang="it-IT" dirty="0" smtClean="0"/>
                  <a:t>solo due </a:t>
                </a:r>
                <a:r>
                  <a:rPr lang="it-IT" altLang="it-IT" dirty="0"/>
                  <a:t>periodi di produzione. Nel primo si producono i beni </a:t>
                </a:r>
                <a:r>
                  <a:rPr lang="it-IT" altLang="it-IT" dirty="0" smtClean="0"/>
                  <a:t>capitali con solo lavoro </a:t>
                </a:r>
                <a:r>
                  <a:rPr lang="it-IT" altLang="it-IT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x</a:t>
                </a:r>
                <a:r>
                  <a:rPr lang="it-IT" altLang="it-IT" b="1" baseline="-25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12</a:t>
                </a:r>
                <a:r>
                  <a:rPr lang="it-IT" altLang="it-IT" dirty="0"/>
                  <a:t> e </a:t>
                </a:r>
                <a:r>
                  <a:rPr lang="it-IT" altLang="it-IT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x</a:t>
                </a:r>
                <a:r>
                  <a:rPr lang="it-IT" altLang="it-IT" b="1" baseline="-25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22</a:t>
                </a:r>
                <a:r>
                  <a:rPr lang="it-IT" altLang="it-IT" dirty="0"/>
                  <a:t>. Nel secondo i beni finali </a:t>
                </a:r>
                <a:r>
                  <a:rPr lang="it-IT" altLang="it-IT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x</a:t>
                </a:r>
                <a:r>
                  <a:rPr lang="it-IT" altLang="it-IT" b="1" baseline="-25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</a:t>
                </a:r>
                <a:r>
                  <a:rPr lang="it-IT" altLang="it-IT" dirty="0"/>
                  <a:t> e </a:t>
                </a:r>
                <a:r>
                  <a:rPr lang="it-IT" altLang="it-IT" b="1" i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x</a:t>
                </a:r>
                <a:r>
                  <a:rPr lang="it-IT" altLang="it-IT" b="1" baseline="-25000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r>
                  <a:rPr lang="it-IT" altLang="it-IT" baseline="-25000" dirty="0" smtClean="0"/>
                  <a:t> </a:t>
                </a:r>
                <a:r>
                  <a:rPr lang="it-IT" altLang="it-IT" dirty="0" smtClean="0"/>
                  <a:t>con lavoro e beni capitale.</a:t>
                </a:r>
              </a:p>
              <a:p>
                <a:pPr algn="just"/>
                <a:r>
                  <a:rPr lang="it-IT" altLang="it-IT" dirty="0"/>
                  <a:t>I prezzi dei beni capitali possono essere espressi come</a:t>
                </a:r>
                <a:r>
                  <a:rPr lang="it-IT" altLang="it-IT" dirty="0" smtClean="0"/>
                  <a:t>:</a:t>
                </a:r>
                <a:endParaRPr lang="it-IT" altLang="it-IT" dirty="0"/>
              </a:p>
              <a:p>
                <a:pPr lvl="1" algn="just">
                  <a:lnSpc>
                    <a:spcPct val="110000"/>
                  </a:lnSpc>
                </a:pP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</a:t>
                </a:r>
                <a:r>
                  <a:rPr lang="it-IT" altLang="it-IT" sz="2900" b="1" baseline="-25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12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wl</a:t>
                </a:r>
                <a:r>
                  <a:rPr lang="it-IT" altLang="it-IT" sz="2900" b="1" baseline="-25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12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(1 +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it-IT" altLang="it-IT" sz="2900" b="1" baseline="300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lvl="1" algn="just"/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</a:t>
                </a:r>
                <a:r>
                  <a:rPr lang="it-IT" altLang="it-IT" sz="2900" b="1" baseline="-25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22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wl</a:t>
                </a:r>
                <a:r>
                  <a:rPr lang="it-IT" altLang="it-IT" sz="2900" b="1" baseline="-25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22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(1 +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</a:t>
                </a:r>
                <a:r>
                  <a:rPr lang="it-IT" altLang="it-IT" sz="2900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it-IT" altLang="it-IT" sz="2900" dirty="0"/>
              </a:p>
              <a:p>
                <a:pPr algn="just"/>
                <a:r>
                  <a:rPr lang="it-IT" altLang="it-IT" dirty="0"/>
                  <a:t>I prezzi dei beni finali in termini di costo di produzione sono pertanto</a:t>
                </a:r>
                <a:r>
                  <a:rPr lang="it-IT" altLang="it-IT" dirty="0" smtClean="0"/>
                  <a:t>:</a:t>
                </a:r>
                <a:endParaRPr lang="it-IT" altLang="it-IT" sz="1600" dirty="0"/>
              </a:p>
              <a:p>
                <a:pPr lvl="1" algn="just">
                  <a:lnSpc>
                    <a:spcPct val="110000"/>
                  </a:lnSpc>
                </a:pP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</a:t>
                </a:r>
                <a:r>
                  <a:rPr lang="it-IT" altLang="it-IT" sz="2900" b="1" baseline="-25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wl</a:t>
                </a:r>
                <a:r>
                  <a:rPr lang="it-IT" altLang="it-IT" sz="2900" b="1" baseline="-25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11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(1 +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 + [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wl</a:t>
                </a:r>
                <a:r>
                  <a:rPr lang="it-IT" altLang="it-IT" sz="2900" b="1" baseline="-25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12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(1 +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)] (1 +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 = </a:t>
                </a:r>
                <a:r>
                  <a:rPr lang="it-IT" altLang="it-IT" sz="2900" b="1" i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wl</a:t>
                </a:r>
                <a:r>
                  <a:rPr lang="it-IT" altLang="it-IT" sz="2900" b="1" baseline="-25000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11</a:t>
                </a:r>
                <a:r>
                  <a:rPr lang="it-IT" altLang="it-IT" sz="2900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(1 +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 +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wl</a:t>
                </a:r>
                <a:r>
                  <a:rPr lang="it-IT" altLang="it-IT" sz="2900" b="1" baseline="-25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12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(1 +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it-IT" altLang="it-IT" sz="2900" b="1" baseline="30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</a:p>
              <a:p>
                <a:pPr lvl="1" algn="just">
                  <a:lnSpc>
                    <a:spcPct val="110000"/>
                  </a:lnSpc>
                </a:pP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</a:t>
                </a:r>
                <a:r>
                  <a:rPr lang="it-IT" altLang="it-IT" sz="2900" b="1" baseline="-25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wl</a:t>
                </a:r>
                <a:r>
                  <a:rPr lang="it-IT" altLang="it-IT" sz="2900" b="1" baseline="-25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21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(1 +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 + [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wl</a:t>
                </a:r>
                <a:r>
                  <a:rPr lang="it-IT" altLang="it-IT" sz="2900" b="1" baseline="-25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22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(1 +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)] (1 +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 =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wl</a:t>
                </a:r>
                <a:r>
                  <a:rPr lang="it-IT" altLang="it-IT" sz="2900" b="1" baseline="-25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21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(1 +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 +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wl</a:t>
                </a:r>
                <a:r>
                  <a:rPr lang="it-IT" altLang="it-IT" sz="2900" b="1" baseline="-25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22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(1 + </a:t>
                </a:r>
                <a:r>
                  <a:rPr lang="it-IT" altLang="it-IT" sz="29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</a:t>
                </a:r>
                <a:r>
                  <a:rPr lang="it-IT" altLang="it-IT" sz="2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it-IT" altLang="it-IT" sz="2900" b="1" baseline="30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</a:p>
              <a:p>
                <a:endParaRPr lang="it-IT" altLang="it-IT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altLang="it-IT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it-IT" altLang="it-IT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wl</m:t>
                        </m:r>
                        <m:r>
                          <m:rPr>
                            <m:nor/>
                          </m:rPr>
                          <a:rPr lang="it-IT" altLang="it-IT" b="1" baseline="-25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11</m:t>
                        </m:r>
                        <m:r>
                          <m:rPr>
                            <m:nor/>
                          </m:rPr>
                          <a:rPr lang="it-IT" altLang="it-IT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 (1 + </m:t>
                        </m:r>
                        <m:r>
                          <m:rPr>
                            <m:nor/>
                          </m:rPr>
                          <a:rPr lang="it-IT" altLang="it-IT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it-IT" altLang="it-IT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) + </m:t>
                        </m:r>
                        <m:r>
                          <m:rPr>
                            <m:nor/>
                          </m:rPr>
                          <a:rPr lang="it-IT" altLang="it-IT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wl</m:t>
                        </m:r>
                        <m:r>
                          <m:rPr>
                            <m:nor/>
                          </m:rPr>
                          <a:rPr lang="it-IT" altLang="it-IT" b="1" baseline="-25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12</m:t>
                        </m:r>
                        <m:r>
                          <m:rPr>
                            <m:nor/>
                          </m:rPr>
                          <a:rPr lang="it-IT" altLang="it-IT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 (1 + </m:t>
                        </m:r>
                        <m:r>
                          <m:rPr>
                            <m:nor/>
                          </m:rPr>
                          <a:rPr lang="it-IT" altLang="it-IT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it-IT" altLang="it-IT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it-IT" altLang="it-IT" b="1" baseline="30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2 </m:t>
                        </m:r>
                      </m:num>
                      <m:den>
                        <m:r>
                          <m:rPr>
                            <m:nor/>
                          </m:rPr>
                          <a:rPr lang="it-IT" altLang="it-IT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wl</m:t>
                        </m:r>
                        <m:r>
                          <m:rPr>
                            <m:nor/>
                          </m:rPr>
                          <a:rPr lang="it-IT" altLang="it-IT" b="1" baseline="-25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11</m:t>
                        </m:r>
                        <m:r>
                          <m:rPr>
                            <m:nor/>
                          </m:rPr>
                          <a:rPr lang="it-IT" altLang="it-IT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 (1 + </m:t>
                        </m:r>
                        <m:r>
                          <m:rPr>
                            <m:nor/>
                          </m:rPr>
                          <a:rPr lang="it-IT" altLang="it-IT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it-IT" altLang="it-IT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) + </m:t>
                        </m:r>
                        <m:r>
                          <m:rPr>
                            <m:nor/>
                          </m:rPr>
                          <a:rPr lang="it-IT" altLang="it-IT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wl</m:t>
                        </m:r>
                        <m:r>
                          <m:rPr>
                            <m:nor/>
                          </m:rPr>
                          <a:rPr lang="it-IT" altLang="it-IT" b="1" baseline="-25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12</m:t>
                        </m:r>
                        <m:r>
                          <m:rPr>
                            <m:nor/>
                          </m:rPr>
                          <a:rPr lang="it-IT" altLang="it-IT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 (1 + </m:t>
                        </m:r>
                        <m:r>
                          <m:rPr>
                            <m:nor/>
                          </m:rPr>
                          <a:rPr lang="it-IT" altLang="it-IT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it-IT" altLang="it-IT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it-IT" altLang="it-IT" b="1" baseline="30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2 </m:t>
                        </m:r>
                      </m:den>
                    </m:f>
                    <m:r>
                      <a:rPr lang="it-IT" altLang="it-IT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alt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it-IT" altLang="it-IT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it-IT" altLang="it-IT" b="1" baseline="-25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11</m:t>
                        </m:r>
                        <m:r>
                          <m:rPr>
                            <m:nor/>
                          </m:rPr>
                          <a:rPr lang="it-IT" altLang="it-IT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 + </m:t>
                        </m:r>
                        <m:r>
                          <m:rPr>
                            <m:nor/>
                          </m:rPr>
                          <a:rPr lang="it-IT" altLang="it-IT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it-IT" altLang="it-IT" b="1" baseline="-25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12</m:t>
                        </m:r>
                        <m:r>
                          <m:rPr>
                            <m:nor/>
                          </m:rPr>
                          <a:rPr lang="it-IT" altLang="it-IT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 (1 + </m:t>
                        </m:r>
                        <m:r>
                          <m:rPr>
                            <m:nor/>
                          </m:rPr>
                          <a:rPr lang="it-IT" altLang="it-IT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it-IT" altLang="it-IT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)</m:t>
                        </m:r>
                      </m:num>
                      <m:den>
                        <m:r>
                          <m:rPr>
                            <m:nor/>
                          </m:rPr>
                          <a:rPr lang="it-IT" altLang="it-IT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it-IT" altLang="it-IT" b="1" baseline="-25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11</m:t>
                        </m:r>
                        <m:r>
                          <m:rPr>
                            <m:nor/>
                          </m:rPr>
                          <a:rPr lang="it-IT" altLang="it-IT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 + </m:t>
                        </m:r>
                        <m:r>
                          <m:rPr>
                            <m:nor/>
                          </m:rPr>
                          <a:rPr lang="it-IT" altLang="it-IT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it-IT" altLang="it-IT" b="1" baseline="-25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12</m:t>
                        </m:r>
                        <m:r>
                          <m:rPr>
                            <m:nor/>
                          </m:rPr>
                          <a:rPr lang="it-IT" altLang="it-IT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 (1 + </m:t>
                        </m:r>
                        <m:r>
                          <m:rPr>
                            <m:nor/>
                          </m:rPr>
                          <a:rPr lang="it-IT" altLang="it-IT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it-IT" altLang="it-IT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it-IT" altLang="it-IT" b="1" baseline="30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 </m:t>
                        </m:r>
                      </m:den>
                    </m:f>
                  </m:oMath>
                </a14:m>
                <a:r>
                  <a:rPr lang="it-IT" altLang="it-IT" dirty="0" smtClean="0"/>
                  <a:t> </a:t>
                </a:r>
              </a:p>
              <a:p>
                <a:endParaRPr lang="it-IT" altLang="it-IT" dirty="0" smtClean="0"/>
              </a:p>
              <a:p>
                <a:r>
                  <a:rPr lang="it-IT" altLang="it-IT" dirty="0" smtClean="0"/>
                  <a:t>Il saggio di profitto influenza i prezzi!</a:t>
                </a:r>
                <a:endParaRPr lang="it-IT" altLang="it-IT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756150"/>
              </a:xfrm>
              <a:blipFill>
                <a:blip r:embed="rId2"/>
                <a:stretch>
                  <a:fillRect l="-444" t="-1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18342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800" dirty="0" smtClean="0"/>
              <a:t>L’influenza del saggio di profitto sui prezzi</a:t>
            </a:r>
            <a:endParaRPr lang="it-IT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34274"/>
                <a:ext cx="8229600" cy="4756150"/>
              </a:xfrm>
            </p:spPr>
            <p:txBody>
              <a:bodyPr>
                <a:noAutofit/>
              </a:bodyPr>
              <a:lstStyle/>
              <a:p>
                <a:r>
                  <a:rPr lang="it-IT" altLang="it-IT" sz="1900" dirty="0" smtClean="0"/>
                  <a:t>In generale: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altLang="it-IT" sz="19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it-IT" altLang="it-IT" sz="1900" b="1" i="1" dirty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it-IT" altLang="it-IT" sz="1900" b="1" baseline="-25000" dirty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  <m:r>
                          <m:rPr>
                            <m:nor/>
                          </m:rPr>
                          <a:rPr lang="it-IT" altLang="it-IT" sz="1900" b="1" dirty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+ </m:t>
                        </m:r>
                        <m:r>
                          <m:rPr>
                            <m:nor/>
                          </m:rPr>
                          <a:rPr lang="it-IT" altLang="it-IT" sz="1900" b="1" i="1" dirty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it-IT" altLang="it-IT" sz="1900" b="1" baseline="-25000" dirty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  <m:r>
                          <m:rPr>
                            <m:nor/>
                          </m:rPr>
                          <a:rPr lang="it-IT" altLang="it-IT" sz="1900" b="1" dirty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(1 + </m:t>
                        </m:r>
                        <m:r>
                          <m:rPr>
                            <m:nor/>
                          </m:rPr>
                          <a:rPr lang="it-IT" altLang="it-IT" sz="1900" b="1" i="1" dirty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it-IT" altLang="it-IT" sz="1900" b="1" dirty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nor/>
                          </m:rPr>
                          <a:rPr lang="it-IT" altLang="it-IT" sz="1900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it-IT" altLang="it-IT" sz="1900" b="1" i="0" baseline="-25000" dirty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21</m:t>
                        </m:r>
                        <m:r>
                          <m:rPr>
                            <m:nor/>
                          </m:rPr>
                          <a:rPr lang="it-IT" altLang="it-IT" sz="1900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+ </m:t>
                        </m:r>
                        <m:r>
                          <m:rPr>
                            <m:nor/>
                          </m:rPr>
                          <a:rPr lang="it-IT" altLang="it-IT" sz="1900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it-IT" altLang="it-IT" sz="1900" b="1" baseline="-25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it-IT" altLang="it-IT" sz="1900" b="1" i="0" baseline="-25000" dirty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it-IT" altLang="it-IT" sz="1900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(1 + </m:t>
                        </m:r>
                        <m:r>
                          <m:rPr>
                            <m:nor/>
                          </m:rPr>
                          <a:rPr lang="it-IT" altLang="it-IT" sz="1900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it-IT" altLang="it-IT" sz="1900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it-IT" altLang="it-IT" sz="1900" b="1" baseline="30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it-IT" altLang="it-IT" sz="19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</m:t>
                    </m:r>
                    <m:f>
                      <m:fPr>
                        <m:ctrlPr>
                          <a:rPr lang="it-IT" altLang="it-IT" sz="1900" b="1" i="1" dirty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altLang="it-IT" sz="1900" b="1" i="1" dirty="0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it-IT" altLang="it-IT" sz="1900" b="1" i="1" dirty="0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𝒍</m:t>
                            </m:r>
                          </m:e>
                          <m:sub>
                            <m:r>
                              <a:rPr lang="it-IT" altLang="it-IT" sz="1900" b="1" i="1" dirty="0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𝟏𝟏</m:t>
                            </m:r>
                          </m:sub>
                        </m:sSub>
                        <m:r>
                          <a:rPr lang="it-IT" altLang="it-IT" sz="1900" b="1" i="1" dirty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  <m:sSub>
                          <m:sSubPr>
                            <m:ctrlPr>
                              <a:rPr lang="it-IT" altLang="it-IT" sz="1900" b="1" i="1" dirty="0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it-IT" altLang="it-IT" sz="1900" b="1" i="1" dirty="0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𝒍</m:t>
                            </m:r>
                          </m:e>
                          <m:sub>
                            <m:r>
                              <a:rPr lang="it-IT" altLang="it-IT" sz="1900" b="1" i="1" dirty="0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𝟏𝟐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altLang="it-IT" sz="1900" b="1" i="1" dirty="0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it-IT" altLang="it-IT" sz="1900" b="1" i="1" dirty="0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𝒍</m:t>
                            </m:r>
                          </m:e>
                          <m:sub>
                            <m:r>
                              <a:rPr lang="it-IT" altLang="it-IT" sz="1900" b="1" i="1" dirty="0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𝟐𝟏</m:t>
                            </m:r>
                          </m:sub>
                        </m:sSub>
                        <m:r>
                          <a:rPr lang="it-IT" altLang="it-IT" sz="1900" b="1" i="1" dirty="0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  <m:sSub>
                          <m:sSubPr>
                            <m:ctrlPr>
                              <a:rPr lang="it-IT" altLang="it-IT" sz="1900" b="1" i="1" dirty="0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it-IT" altLang="it-IT" sz="1900" b="1" i="1" dirty="0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𝒍</m:t>
                            </m:r>
                          </m:e>
                          <m:sub>
                            <m:r>
                              <a:rPr lang="it-IT" altLang="it-IT" sz="1900" b="1" i="1" dirty="0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𝟐𝟐</m:t>
                            </m:r>
                          </m:sub>
                        </m:sSub>
                      </m:den>
                    </m:f>
                  </m:oMath>
                </a14:m>
                <a:endParaRPr lang="it-IT" altLang="it-IT" sz="19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it-IT" altLang="it-IT" sz="1900" dirty="0" smtClean="0"/>
                  <a:t>In </a:t>
                </a:r>
                <a:r>
                  <a:rPr lang="it-IT" altLang="it-IT" sz="1900" dirty="0"/>
                  <a:t>generale: data una certa quantità di lavoro contenuto, essa dà luogo a un valore relativo tanto </a:t>
                </a:r>
                <a:r>
                  <a:rPr lang="it-IT" altLang="it-IT" sz="1900" b="1" dirty="0"/>
                  <a:t>maggiore</a:t>
                </a:r>
                <a:r>
                  <a:rPr lang="it-IT" altLang="it-IT" sz="1900" dirty="0"/>
                  <a:t> quanto </a:t>
                </a:r>
                <a:r>
                  <a:rPr lang="it-IT" altLang="it-IT" sz="1900" b="1" dirty="0"/>
                  <a:t>maggiore</a:t>
                </a:r>
                <a:r>
                  <a:rPr lang="it-IT" altLang="it-IT" sz="1900" dirty="0"/>
                  <a:t> è la </a:t>
                </a:r>
                <a:r>
                  <a:rPr lang="it-IT" altLang="it-IT" sz="1900" b="1" dirty="0"/>
                  <a:t>quota</a:t>
                </a:r>
                <a:r>
                  <a:rPr lang="it-IT" altLang="it-IT" sz="1900" dirty="0"/>
                  <a:t> di esso </a:t>
                </a:r>
                <a:r>
                  <a:rPr lang="it-IT" altLang="it-IT" sz="1900" b="1" dirty="0"/>
                  <a:t>investita in epoche più remote</a:t>
                </a:r>
                <a:r>
                  <a:rPr lang="it-IT" altLang="it-IT" sz="1900" dirty="0" smtClean="0"/>
                  <a:t>.</a:t>
                </a:r>
                <a:endParaRPr lang="it-IT" altLang="it-IT" sz="1900" dirty="0"/>
              </a:p>
              <a:p>
                <a:r>
                  <a:rPr lang="it-IT" altLang="it-IT" sz="1900" dirty="0"/>
                  <a:t>Se per esempio ipotizziamo che </a:t>
                </a:r>
                <a:r>
                  <a:rPr lang="it-IT" altLang="it-IT" sz="1900" i="1" dirty="0"/>
                  <a:t>x</a:t>
                </a:r>
                <a:r>
                  <a:rPr lang="it-IT" altLang="it-IT" sz="1900" baseline="-25000" dirty="0"/>
                  <a:t>1</a:t>
                </a:r>
                <a:r>
                  <a:rPr lang="it-IT" altLang="it-IT" sz="1900" dirty="0"/>
                  <a:t> contenga </a:t>
                </a:r>
                <a:r>
                  <a:rPr lang="it-IT" altLang="it-IT" sz="1900" b="1" dirty="0"/>
                  <a:t>più</a:t>
                </a:r>
                <a:r>
                  <a:rPr lang="it-IT" altLang="it-IT" sz="1900" dirty="0"/>
                  <a:t> lavoro indiretto di </a:t>
                </a:r>
                <a:r>
                  <a:rPr lang="it-IT" altLang="it-IT" sz="1900" i="1" dirty="0"/>
                  <a:t>x</a:t>
                </a:r>
                <a:r>
                  <a:rPr lang="it-IT" altLang="it-IT" sz="1900" baseline="-25000" dirty="0"/>
                  <a:t>2</a:t>
                </a:r>
                <a:r>
                  <a:rPr lang="it-IT" altLang="it-IT" sz="1900" dirty="0"/>
                  <a:t>, si avrà</a:t>
                </a:r>
                <a:r>
                  <a:rPr lang="it-IT" altLang="it-IT" sz="1900" dirty="0" smtClean="0"/>
                  <a:t>: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altLang="it-IT" sz="19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it-IT" altLang="it-IT" sz="1900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it-IT" altLang="it-IT" sz="1900" b="1" baseline="-25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11</m:t>
                        </m:r>
                        <m:r>
                          <m:rPr>
                            <m:nor/>
                          </m:rPr>
                          <a:rPr lang="it-IT" altLang="it-IT" sz="1900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 + </m:t>
                        </m:r>
                        <m:r>
                          <m:rPr>
                            <m:nor/>
                          </m:rPr>
                          <a:rPr lang="it-IT" altLang="it-IT" sz="1900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it-IT" altLang="it-IT" sz="1900" b="1" baseline="-25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12</m:t>
                        </m:r>
                        <m:r>
                          <m:rPr>
                            <m:nor/>
                          </m:rPr>
                          <a:rPr lang="it-IT" altLang="it-IT" sz="1900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 (1 + </m:t>
                        </m:r>
                        <m:r>
                          <m:rPr>
                            <m:nor/>
                          </m:rPr>
                          <a:rPr lang="it-IT" altLang="it-IT" sz="1900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it-IT" altLang="it-IT" sz="1900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)</m:t>
                        </m:r>
                      </m:num>
                      <m:den>
                        <m:r>
                          <m:rPr>
                            <m:nor/>
                          </m:rPr>
                          <a:rPr lang="it-IT" altLang="it-IT" sz="1900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it-IT" altLang="it-IT" sz="1900" b="1" baseline="-25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21</m:t>
                        </m:r>
                        <m:r>
                          <m:rPr>
                            <m:nor/>
                          </m:rPr>
                          <a:rPr lang="it-IT" altLang="it-IT" sz="1900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 + </m:t>
                        </m:r>
                        <m:r>
                          <m:rPr>
                            <m:nor/>
                          </m:rPr>
                          <a:rPr lang="it-IT" altLang="it-IT" sz="1900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it-IT" altLang="it-IT" sz="1900" b="1" baseline="-25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22</m:t>
                        </m:r>
                        <m:r>
                          <m:rPr>
                            <m:nor/>
                          </m:rPr>
                          <a:rPr lang="it-IT" altLang="it-IT" sz="1900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 (1 + </m:t>
                        </m:r>
                        <m:r>
                          <m:rPr>
                            <m:nor/>
                          </m:rPr>
                          <a:rPr lang="it-IT" altLang="it-IT" sz="1900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it-IT" altLang="it-IT" sz="1900" b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it-IT" altLang="it-IT" sz="1900" b="1" baseline="3000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 </m:t>
                        </m:r>
                      </m:den>
                    </m:f>
                    <m:r>
                      <a:rPr lang="it-IT" altLang="it-IT" sz="1900" b="1" i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&gt;</m:t>
                    </m:r>
                    <m:f>
                      <m:fPr>
                        <m:ctrlPr>
                          <a:rPr lang="it-IT" altLang="it-IT" sz="1900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altLang="it-IT" sz="1900" b="1" i="1" dirty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it-IT" altLang="it-IT" sz="1900" b="1" i="1" dirty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𝒍</m:t>
                            </m:r>
                          </m:e>
                          <m:sub>
                            <m:r>
                              <a:rPr lang="it-IT" altLang="it-IT" sz="1900" b="1" i="1" dirty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𝟏𝟏</m:t>
                            </m:r>
                          </m:sub>
                        </m:sSub>
                        <m:r>
                          <a:rPr lang="it-IT" altLang="it-IT" sz="1900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  <m:sSub>
                          <m:sSubPr>
                            <m:ctrlPr>
                              <a:rPr lang="it-IT" altLang="it-IT" sz="1900" b="1" i="1" dirty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it-IT" altLang="it-IT" sz="1900" b="1" i="1" dirty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𝒍</m:t>
                            </m:r>
                          </m:e>
                          <m:sub>
                            <m:r>
                              <a:rPr lang="it-IT" altLang="it-IT" sz="1900" b="1" i="1" dirty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𝟏𝟐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altLang="it-IT" sz="1900" b="1" i="1" dirty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it-IT" altLang="it-IT" sz="1900" b="1" i="1" dirty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𝒍</m:t>
                            </m:r>
                          </m:e>
                          <m:sub>
                            <m:r>
                              <a:rPr lang="it-IT" altLang="it-IT" sz="1900" b="1" i="1" dirty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𝟐𝟏</m:t>
                            </m:r>
                          </m:sub>
                        </m:sSub>
                        <m:r>
                          <a:rPr lang="it-IT" altLang="it-IT" sz="1900" b="1" i="1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  <m:sSub>
                          <m:sSubPr>
                            <m:ctrlPr>
                              <a:rPr lang="it-IT" altLang="it-IT" sz="1900" b="1" i="1" dirty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it-IT" altLang="it-IT" sz="1900" b="1" i="1" dirty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𝒍</m:t>
                            </m:r>
                          </m:e>
                          <m:sub>
                            <m:r>
                              <a:rPr lang="it-IT" altLang="it-IT" sz="1900" b="1" i="1" dirty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𝟐𝟐</m:t>
                            </m:r>
                          </m:sub>
                        </m:sSub>
                      </m:den>
                    </m:f>
                  </m:oMath>
                </a14:m>
                <a:endParaRPr lang="it-IT" altLang="it-IT" sz="1900" dirty="0" smtClean="0"/>
              </a:p>
              <a:p>
                <a:endParaRPr lang="it-IT" altLang="it-IT" sz="1900" dirty="0" smtClean="0"/>
              </a:p>
              <a:p>
                <a:r>
                  <a:rPr lang="it-IT" altLang="it-IT" sz="1900" dirty="0" smtClean="0"/>
                  <a:t>Infatti i profitti sul capitale (</a:t>
                </a:r>
                <a:r>
                  <a:rPr lang="it-IT" altLang="it-IT" sz="1900" i="1" dirty="0" smtClean="0"/>
                  <a:t>rl</a:t>
                </a:r>
                <a:r>
                  <a:rPr lang="it-IT" altLang="it-IT" sz="1900" i="1" baseline="-25000" dirty="0" smtClean="0"/>
                  <a:t>12</a:t>
                </a:r>
                <a:r>
                  <a:rPr lang="it-IT" altLang="it-IT" sz="1900" i="1" dirty="0" smtClean="0"/>
                  <a:t> </a:t>
                </a:r>
                <a:r>
                  <a:rPr lang="it-IT" altLang="it-IT" sz="1900" dirty="0" smtClean="0"/>
                  <a:t>e</a:t>
                </a:r>
                <a:r>
                  <a:rPr lang="it-IT" altLang="it-IT" sz="1900" i="1" dirty="0" smtClean="0"/>
                  <a:t> rl</a:t>
                </a:r>
                <a:r>
                  <a:rPr lang="it-IT" altLang="it-IT" sz="1900" i="1" baseline="-25000" dirty="0" smtClean="0"/>
                  <a:t>22</a:t>
                </a:r>
                <a:r>
                  <a:rPr lang="it-IT" altLang="it-IT" sz="1900" dirty="0" smtClean="0"/>
                  <a:t>)</a:t>
                </a:r>
                <a:r>
                  <a:rPr lang="it-IT" altLang="it-IT" sz="1900" i="1" dirty="0" smtClean="0"/>
                  <a:t> </a:t>
                </a:r>
                <a:r>
                  <a:rPr lang="it-IT" altLang="it-IT" sz="1900" dirty="0" smtClean="0"/>
                  <a:t>pesano di più nel prezzo del bene </a:t>
                </a:r>
                <a:r>
                  <a:rPr lang="it-IT" altLang="it-IT" sz="1900" i="1" dirty="0" smtClean="0"/>
                  <a:t>x</a:t>
                </a:r>
                <a:r>
                  <a:rPr lang="it-IT" altLang="it-IT" sz="1900" i="1" baseline="-25000" dirty="0" smtClean="0"/>
                  <a:t>1</a:t>
                </a:r>
                <a:r>
                  <a:rPr lang="it-IT" altLang="it-IT" sz="1900" dirty="0" smtClean="0"/>
                  <a:t> che nel prezzo del bene </a:t>
                </a:r>
                <a:r>
                  <a:rPr lang="it-IT" altLang="it-IT" sz="1900" i="1" dirty="0" smtClean="0"/>
                  <a:t>x</a:t>
                </a:r>
                <a:r>
                  <a:rPr lang="it-IT" altLang="it-IT" sz="1900" i="1" baseline="-25000" dirty="0" smtClean="0"/>
                  <a:t>2</a:t>
                </a:r>
              </a:p>
              <a:p>
                <a:r>
                  <a:rPr lang="it-IT" altLang="it-IT" sz="1900" dirty="0" smtClean="0"/>
                  <a:t>Infine: il «curioso effetto»: se sale il saggio di salario e diminuisce il saggio di profitto il prezzo del bene </a:t>
                </a:r>
                <a:r>
                  <a:rPr lang="it-IT" altLang="it-IT" sz="1900" i="1" dirty="0" smtClean="0"/>
                  <a:t>x</a:t>
                </a:r>
                <a:r>
                  <a:rPr lang="it-IT" altLang="it-IT" sz="1900" baseline="-25000" dirty="0" smtClean="0"/>
                  <a:t>1</a:t>
                </a:r>
                <a:r>
                  <a:rPr lang="it-IT" altLang="it-IT" sz="1900" i="1" baseline="-25000" dirty="0" smtClean="0"/>
                  <a:t> </a:t>
                </a:r>
                <a:r>
                  <a:rPr lang="it-IT" altLang="it-IT" sz="1900" dirty="0" smtClean="0"/>
                  <a:t>(più capitale=più peso dei profitti sul prezzo) diminuisce rispetto al prezzo del bene </a:t>
                </a:r>
                <a:r>
                  <a:rPr lang="it-IT" altLang="it-IT" sz="1900" i="1" dirty="0" smtClean="0"/>
                  <a:t>x</a:t>
                </a:r>
                <a:r>
                  <a:rPr lang="it-IT" altLang="it-IT" sz="1900" baseline="-25000" dirty="0" smtClean="0"/>
                  <a:t>2</a:t>
                </a:r>
                <a:endParaRPr lang="it-IT" altLang="it-IT" sz="1900" dirty="0"/>
              </a:p>
              <a:p>
                <a:endParaRPr lang="it-IT" sz="19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34274"/>
                <a:ext cx="8229600" cy="4756150"/>
              </a:xfrm>
              <a:blipFill>
                <a:blip r:embed="rId2"/>
                <a:stretch>
                  <a:fillRect l="-519" r="-1333" b="-17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09189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ricerca di Ricardo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Da quanto abbiamo visto:</a:t>
            </a:r>
          </a:p>
          <a:p>
            <a:r>
              <a:rPr lang="it-IT" dirty="0" smtClean="0"/>
              <a:t>Il valore non dipende solo dalle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condizioni di produzione</a:t>
            </a:r>
            <a:r>
              <a:rPr lang="it-IT" dirty="0" smtClean="0"/>
              <a:t>, ma anche dalle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condizioni di distribuzione del reddito </a:t>
            </a:r>
            <a:r>
              <a:rPr lang="it-IT" dirty="0" smtClean="0"/>
              <a:t>(dal saggio di profitto)</a:t>
            </a:r>
          </a:p>
          <a:p>
            <a:r>
              <a:rPr lang="it-IT" dirty="0" smtClean="0"/>
              <a:t>Ricardo: i mutamenti della distribuzione influenzano i prezzi in modo molto meno importante dei mutamenti nelle condizioni di produzione.</a:t>
            </a:r>
          </a:p>
          <a:p>
            <a:r>
              <a:rPr lang="it-IT" dirty="0" smtClean="0"/>
              <a:t>Ricerca di una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misura invariabile</a:t>
            </a:r>
          </a:p>
          <a:p>
            <a:r>
              <a:rPr lang="it-IT" dirty="0" smtClean="0"/>
              <a:t>Distinzione tra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valore assoluto </a:t>
            </a:r>
            <a:r>
              <a:rPr lang="it-IT" dirty="0" smtClean="0"/>
              <a:t>(determinato dalle condizioni di produzione) e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valore relativo </a:t>
            </a:r>
            <a:r>
              <a:rPr lang="it-IT" dirty="0" smtClean="0"/>
              <a:t>(influenzato dalle condizioni di distribuzione) 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7116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commercio internazionale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Con la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teoria dei costi comparati</a:t>
            </a:r>
            <a:r>
              <a:rPr lang="it-IT" dirty="0" smtClean="0"/>
              <a:t>: è conveniente la specializzazione quando ci sono differenze relative nel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rapporto tra i costi di produzione</a:t>
            </a:r>
            <a:r>
              <a:rPr lang="it-IT" dirty="0" smtClean="0"/>
              <a:t> di due beni in due paesi. Non sono necessari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vantaggi assoluti. </a:t>
            </a:r>
          </a:p>
          <a:p>
            <a:r>
              <a:rPr lang="it-IT" dirty="0" smtClean="0"/>
              <a:t>La specializzazione è conveniente per tutti, anche se un paese ha vantaggi assoluti per tutti beni.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6660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Inghilterra e Portogallo</a:t>
            </a:r>
            <a:endParaRPr lang="it-IT" dirty="0"/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8422257"/>
              </p:ext>
            </p:extLst>
          </p:nvPr>
        </p:nvGraphicFramePr>
        <p:xfrm>
          <a:off x="665662" y="1777068"/>
          <a:ext cx="4530591" cy="21076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3527">
                  <a:extLst>
                    <a:ext uri="{9D8B030D-6E8A-4147-A177-3AD203B41FA5}">
                      <a16:colId xmlns:a16="http://schemas.microsoft.com/office/drawing/2014/main" val="2010444784"/>
                    </a:ext>
                  </a:extLst>
                </a:gridCol>
                <a:gridCol w="530061">
                  <a:extLst>
                    <a:ext uri="{9D8B030D-6E8A-4147-A177-3AD203B41FA5}">
                      <a16:colId xmlns:a16="http://schemas.microsoft.com/office/drawing/2014/main" val="1023508100"/>
                    </a:ext>
                  </a:extLst>
                </a:gridCol>
                <a:gridCol w="389680">
                  <a:extLst>
                    <a:ext uri="{9D8B030D-6E8A-4147-A177-3AD203B41FA5}">
                      <a16:colId xmlns:a16="http://schemas.microsoft.com/office/drawing/2014/main" val="551062353"/>
                    </a:ext>
                  </a:extLst>
                </a:gridCol>
                <a:gridCol w="649510">
                  <a:extLst>
                    <a:ext uri="{9D8B030D-6E8A-4147-A177-3AD203B41FA5}">
                      <a16:colId xmlns:a16="http://schemas.microsoft.com/office/drawing/2014/main" val="1649492327"/>
                    </a:ext>
                  </a:extLst>
                </a:gridCol>
                <a:gridCol w="606918">
                  <a:extLst>
                    <a:ext uri="{9D8B030D-6E8A-4147-A177-3AD203B41FA5}">
                      <a16:colId xmlns:a16="http://schemas.microsoft.com/office/drawing/2014/main" val="1533577854"/>
                    </a:ext>
                  </a:extLst>
                </a:gridCol>
                <a:gridCol w="606918">
                  <a:extLst>
                    <a:ext uri="{9D8B030D-6E8A-4147-A177-3AD203B41FA5}">
                      <a16:colId xmlns:a16="http://schemas.microsoft.com/office/drawing/2014/main" val="2214051276"/>
                    </a:ext>
                  </a:extLst>
                </a:gridCol>
                <a:gridCol w="694761">
                  <a:extLst>
                    <a:ext uri="{9D8B030D-6E8A-4147-A177-3AD203B41FA5}">
                      <a16:colId xmlns:a16="http://schemas.microsoft.com/office/drawing/2014/main" val="4234357673"/>
                    </a:ext>
                  </a:extLst>
                </a:gridCol>
                <a:gridCol w="439216">
                  <a:extLst>
                    <a:ext uri="{9D8B030D-6E8A-4147-A177-3AD203B41FA5}">
                      <a16:colId xmlns:a16="http://schemas.microsoft.com/office/drawing/2014/main" val="2592921481"/>
                    </a:ext>
                  </a:extLst>
                </a:gridCol>
              </a:tblGrid>
              <a:tr h="406197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>
                          <a:effectLst/>
                        </a:rPr>
                        <a:t>Inghilterra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stoffa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Lavoro per unità di stoffa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>
                          <a:effectLst/>
                        </a:rPr>
                        <a:t>vino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lavoro per unità di vino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lavoro totale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pv/ps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extLst>
                  <a:ext uri="{0D108BD9-81ED-4DB2-BD59-A6C34878D82A}">
                    <a16:rowId xmlns:a16="http://schemas.microsoft.com/office/drawing/2014/main" val="3694765228"/>
                  </a:ext>
                </a:extLst>
              </a:tr>
              <a:tr h="13864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lavoro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120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220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1,2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extLst>
                  <a:ext uri="{0D108BD9-81ED-4DB2-BD59-A6C34878D82A}">
                    <a16:rowId xmlns:a16="http://schemas.microsoft.com/office/drawing/2014/main" val="2541943324"/>
                  </a:ext>
                </a:extLst>
              </a:tr>
              <a:tr h="13864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quantità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1,2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extLst>
                  <a:ext uri="{0D108BD9-81ED-4DB2-BD59-A6C34878D82A}">
                    <a16:rowId xmlns:a16="http://schemas.microsoft.com/office/drawing/2014/main" val="3846945004"/>
                  </a:ext>
                </a:extLst>
              </a:tr>
              <a:tr h="13864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extLst>
                  <a:ext uri="{0D108BD9-81ED-4DB2-BD59-A6C34878D82A}">
                    <a16:rowId xmlns:a16="http://schemas.microsoft.com/office/drawing/2014/main" val="2350287769"/>
                  </a:ext>
                </a:extLst>
              </a:tr>
              <a:tr h="27242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Portogallo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stoffa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vino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pv/ps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extLst>
                  <a:ext uri="{0D108BD9-81ED-4DB2-BD59-A6C34878D82A}">
                    <a16:rowId xmlns:a16="http://schemas.microsoft.com/office/drawing/2014/main" val="2495565127"/>
                  </a:ext>
                </a:extLst>
              </a:tr>
              <a:tr h="27242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lavoro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90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80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170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0,88889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extLst>
                  <a:ext uri="{0D108BD9-81ED-4DB2-BD59-A6C34878D82A}">
                    <a16:rowId xmlns:a16="http://schemas.microsoft.com/office/drawing/2014/main" val="1336035512"/>
                  </a:ext>
                </a:extLst>
              </a:tr>
              <a:tr h="13864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quantità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0,9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0,8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extLst>
                  <a:ext uri="{0D108BD9-81ED-4DB2-BD59-A6C34878D82A}">
                    <a16:rowId xmlns:a16="http://schemas.microsoft.com/office/drawing/2014/main" val="2430810316"/>
                  </a:ext>
                </a:extLst>
              </a:tr>
              <a:tr h="13864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extLst>
                  <a:ext uri="{0D108BD9-81ED-4DB2-BD59-A6C34878D82A}">
                    <a16:rowId xmlns:a16="http://schemas.microsoft.com/office/drawing/2014/main" val="2260928896"/>
                  </a:ext>
                </a:extLst>
              </a:tr>
              <a:tr h="27242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produzione totale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 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>
                          <a:effectLst/>
                        </a:rPr>
                        <a:t> 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42" marR="5542" marT="5542" marB="0" anchor="b"/>
                </a:tc>
                <a:extLst>
                  <a:ext uri="{0D108BD9-81ED-4DB2-BD59-A6C34878D82A}">
                    <a16:rowId xmlns:a16="http://schemas.microsoft.com/office/drawing/2014/main" val="4014184670"/>
                  </a:ext>
                </a:extLst>
              </a:tr>
            </a:tbl>
          </a:graphicData>
        </a:graphic>
      </p:graphicFrame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764931" y="1435513"/>
            <a:ext cx="3490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Senza specializzazione</a:t>
            </a:r>
            <a:endParaRPr lang="it-IT" dirty="0"/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900456"/>
              </p:ext>
            </p:extLst>
          </p:nvPr>
        </p:nvGraphicFramePr>
        <p:xfrm>
          <a:off x="665662" y="4248845"/>
          <a:ext cx="3327400" cy="1878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5938">
                  <a:extLst>
                    <a:ext uri="{9D8B030D-6E8A-4147-A177-3AD203B41FA5}">
                      <a16:colId xmlns:a16="http://schemas.microsoft.com/office/drawing/2014/main" val="1986574958"/>
                    </a:ext>
                  </a:extLst>
                </a:gridCol>
                <a:gridCol w="597877">
                  <a:extLst>
                    <a:ext uri="{9D8B030D-6E8A-4147-A177-3AD203B41FA5}">
                      <a16:colId xmlns:a16="http://schemas.microsoft.com/office/drawing/2014/main" val="4268692290"/>
                    </a:ext>
                  </a:extLst>
                </a:gridCol>
                <a:gridCol w="524985">
                  <a:extLst>
                    <a:ext uri="{9D8B030D-6E8A-4147-A177-3AD203B41FA5}">
                      <a16:colId xmlns:a16="http://schemas.microsoft.com/office/drawing/2014/main" val="2112564215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119201063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123215887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Inghilterra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stoffa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vino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753058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lavoro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220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-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459679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quantità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220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-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522418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35777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Portogallo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stoffa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vino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90090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lavoro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-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170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13009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quantità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-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212,5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928629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88636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Produzione totale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220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effectLst/>
                        </a:rPr>
                        <a:t>212,5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6350831"/>
                  </a:ext>
                </a:extLst>
              </a:tr>
            </a:tbl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457200" y="3923421"/>
            <a:ext cx="3490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Con specializzazione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503985" y="1773255"/>
            <a:ext cx="2971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Con la specializzazione la produzione totale paesi cresce per entrambi i beni.</a:t>
            </a:r>
          </a:p>
          <a:p>
            <a:r>
              <a:rPr lang="it-IT" dirty="0" smtClean="0"/>
              <a:t>Entrambi i paesi possono consumare di più se si specializzano nel bene per il quale hanno un vantaggio relativo e importano l’altro bene offrendo parte della propria produzione.</a:t>
            </a:r>
          </a:p>
          <a:p>
            <a:r>
              <a:rPr lang="it-IT" dirty="0" smtClean="0"/>
              <a:t>Il rapporto di scambio che permette questo vantaggio deve essere compreso entro i limiti stabiliti dai prezzi interni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47256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Le critiche a Ricardo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sz="3300" dirty="0" smtClean="0"/>
              <a:t>Samuel </a:t>
            </a:r>
            <a:r>
              <a:rPr lang="it-IT" sz="3300" dirty="0" err="1" smtClean="0"/>
              <a:t>Baley</a:t>
            </a:r>
            <a:r>
              <a:rPr lang="it-IT" sz="3300" dirty="0" smtClean="0"/>
              <a:t> (economista e filosofo britannico – 1791-1870)</a:t>
            </a:r>
          </a:p>
          <a:p>
            <a:pPr lvl="1"/>
            <a:r>
              <a:rPr lang="it-IT" sz="3000" dirty="0" smtClean="0"/>
              <a:t>Non esiste il valore assoluto. La teoria del valore – lavoro è metafisica – solo valore relativo (rapporti di scambio).</a:t>
            </a:r>
          </a:p>
          <a:p>
            <a:r>
              <a:rPr lang="it-IT" sz="3300" dirty="0" smtClean="0"/>
              <a:t>Nassau Senior (economista britannico -1790-1864)</a:t>
            </a:r>
          </a:p>
          <a:p>
            <a:pPr lvl="1"/>
            <a:r>
              <a:rPr lang="it-IT" sz="3000" dirty="0" smtClean="0"/>
              <a:t>Il capitale deriva dall’astinenza (fattori produttivi: salari più astinenza </a:t>
            </a:r>
            <a:r>
              <a:rPr lang="it-IT" sz="3000" dirty="0" smtClean="0">
                <a:sym typeface="Symbol" panose="05050102010706020507" pitchFamily="18" charset="2"/>
              </a:rPr>
              <a:t> il profitto è in relazione all’astinenza come i salari sono in relazione al lavoro</a:t>
            </a:r>
            <a:r>
              <a:rPr lang="it-IT" sz="3000" dirty="0" smtClean="0"/>
              <a:t>)</a:t>
            </a:r>
            <a:r>
              <a:rPr lang="it-IT" dirty="0" smtClean="0"/>
              <a:t> </a:t>
            </a:r>
          </a:p>
          <a:p>
            <a:r>
              <a:rPr lang="it-IT" sz="3300" dirty="0" smtClean="0"/>
              <a:t>Robert </a:t>
            </a:r>
            <a:r>
              <a:rPr lang="it-IT" sz="3300" dirty="0" err="1" smtClean="0"/>
              <a:t>Torrens</a:t>
            </a:r>
            <a:r>
              <a:rPr lang="it-IT" sz="3300" dirty="0" smtClean="0"/>
              <a:t> (colonello, economista classico britannico – 1780-1864) </a:t>
            </a:r>
          </a:p>
          <a:p>
            <a:pPr lvl="1"/>
            <a:r>
              <a:rPr lang="it-IT" sz="3000" dirty="0" smtClean="0"/>
              <a:t>«i prodotti di capitali eguali, impiegati per tempi eguali, dovrebbero avere uguali valori. Ma i prodotti di quantità uguali di capitale sono raramente i prodotti di eguali quantità di lavoro» La concorrenza opera sui capitali piuttosto che sul lavoro.</a:t>
            </a:r>
            <a:endParaRPr lang="it-IT" sz="30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8101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457200" y="808070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La biografia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457200" y="1366016"/>
            <a:ext cx="8229600" cy="4525963"/>
          </a:xfrm>
        </p:spPr>
        <p:txBody>
          <a:bodyPr>
            <a:noAutofit/>
          </a:bodyPr>
          <a:lstStyle/>
          <a:p>
            <a:r>
              <a:rPr lang="it-IT" sz="1600" dirty="0" smtClean="0"/>
              <a:t>Economista inglese (1772-1823)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altLang="it-IT" sz="1600" dirty="0" smtClean="0"/>
              <a:t>Non </a:t>
            </a:r>
            <a:r>
              <a:rPr lang="it-IT" altLang="it-IT" sz="1600" dirty="0"/>
              <a:t>ha avuto una formazione universitaria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altLang="it-IT" sz="1600" dirty="0"/>
              <a:t> Nato da una famiglia di mercanti </a:t>
            </a:r>
            <a:r>
              <a:rPr lang="it-IT" altLang="it-IT" sz="1600" dirty="0" smtClean="0"/>
              <a:t>e finanzieri di </a:t>
            </a:r>
            <a:r>
              <a:rPr lang="it-IT" altLang="it-IT" sz="1600" dirty="0"/>
              <a:t>origine ebraica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altLang="it-IT" sz="1600" dirty="0"/>
              <a:t> Ha successo come </a:t>
            </a:r>
            <a:r>
              <a:rPr lang="it-IT" altLang="it-IT" sz="1600" i="1" dirty="0" err="1"/>
              <a:t>stockbroker</a:t>
            </a:r>
            <a:r>
              <a:rPr lang="it-IT" altLang="it-IT" sz="1600" dirty="0"/>
              <a:t> nella City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altLang="it-IT" sz="1600" dirty="0"/>
              <a:t> Fa il “colpaccio” speculando sulla vittoria di Waterloo (1814)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altLang="it-IT" sz="1600" dirty="0"/>
              <a:t> Poi si ritira e acquista una proprietà fondiaria a </a:t>
            </a:r>
            <a:r>
              <a:rPr lang="it-IT" altLang="it-IT" sz="1600" dirty="0" err="1"/>
              <a:t>Gatcombe</a:t>
            </a:r>
            <a:r>
              <a:rPr lang="it-IT" altLang="it-IT" sz="1600" dirty="0"/>
              <a:t> Park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altLang="it-IT" sz="1600" dirty="0"/>
              <a:t> Si dedica agli studi, prima scientifici, poi di economia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altLang="it-IT" sz="1600" dirty="0"/>
              <a:t> Diventa amico di Malthus e di James </a:t>
            </a:r>
            <a:r>
              <a:rPr lang="it-IT" altLang="it-IT" sz="1600" dirty="0" err="1"/>
              <a:t>Mill</a:t>
            </a:r>
            <a:endParaRPr lang="it-IT" altLang="it-IT" sz="1600" dirty="0"/>
          </a:p>
          <a:p>
            <a:pPr>
              <a:buFont typeface="Wingdings" panose="05000000000000000000" pitchFamily="2" charset="2"/>
              <a:buChar char="Ø"/>
            </a:pPr>
            <a:r>
              <a:rPr lang="it-IT" altLang="it-IT" sz="1600" dirty="0"/>
              <a:t> 1815. Partecipa alla polemica </a:t>
            </a:r>
            <a:r>
              <a:rPr lang="it-IT" altLang="it-IT" sz="1600" dirty="0" err="1"/>
              <a:t>sulls</a:t>
            </a:r>
            <a:r>
              <a:rPr lang="it-IT" altLang="it-IT" sz="1600" dirty="0"/>
              <a:t> </a:t>
            </a:r>
            <a:r>
              <a:rPr lang="it-IT" altLang="it-IT" sz="1600" i="1" dirty="0" err="1"/>
              <a:t>corn</a:t>
            </a:r>
            <a:r>
              <a:rPr lang="it-IT" altLang="it-IT" sz="1600" i="1" dirty="0"/>
              <a:t> </a:t>
            </a:r>
            <a:r>
              <a:rPr lang="it-IT" altLang="it-IT" sz="1600" i="1" dirty="0" err="1"/>
              <a:t>laws</a:t>
            </a:r>
            <a:r>
              <a:rPr lang="it-IT" altLang="it-IT" sz="1600" dirty="0"/>
              <a:t> con l’</a:t>
            </a:r>
            <a:r>
              <a:rPr lang="it-IT" altLang="it-IT" sz="1600" i="1" dirty="0" err="1"/>
              <a:t>Essay</a:t>
            </a:r>
            <a:r>
              <a:rPr lang="it-IT" altLang="it-IT" sz="1600" i="1" dirty="0"/>
              <a:t> on </a:t>
            </a:r>
            <a:r>
              <a:rPr lang="it-IT" altLang="it-IT" sz="1600" i="1" dirty="0" err="1" smtClean="0"/>
              <a:t>Profits</a:t>
            </a:r>
            <a:r>
              <a:rPr lang="it-IT" altLang="it-IT" sz="1600" i="1" dirty="0" smtClean="0"/>
              <a:t> </a:t>
            </a:r>
            <a:r>
              <a:rPr lang="it-IT" altLang="it-IT" sz="1600" dirty="0" smtClean="0"/>
              <a:t>(</a:t>
            </a:r>
            <a:r>
              <a:rPr lang="it-IT" altLang="it-IT" sz="1600" i="1" dirty="0" smtClean="0"/>
              <a:t>Saggio </a:t>
            </a:r>
            <a:r>
              <a:rPr lang="it-IT" altLang="it-IT" sz="1600" i="1" dirty="0"/>
              <a:t>sull’influenza del basso prezzo del grano sui profitti del </a:t>
            </a:r>
            <a:r>
              <a:rPr lang="it-IT" altLang="it-IT" sz="1600" i="1" dirty="0" smtClean="0"/>
              <a:t>capitale</a:t>
            </a:r>
            <a:r>
              <a:rPr lang="it-IT" altLang="it-IT" sz="1600" dirty="0" smtClean="0"/>
              <a:t>)</a:t>
            </a:r>
            <a:endParaRPr lang="it-IT" altLang="it-IT" sz="1600" dirty="0"/>
          </a:p>
          <a:p>
            <a:pPr>
              <a:buFont typeface="Wingdings" panose="05000000000000000000" pitchFamily="2" charset="2"/>
              <a:buChar char="Ø"/>
            </a:pPr>
            <a:r>
              <a:rPr lang="it-IT" altLang="it-IT" sz="1600" dirty="0"/>
              <a:t> 1817. Pubblica la 1a ed. dei </a:t>
            </a:r>
            <a:r>
              <a:rPr lang="it-IT" altLang="it-IT" sz="1600" i="1" dirty="0" err="1"/>
              <a:t>Principles</a:t>
            </a:r>
            <a:r>
              <a:rPr lang="it-IT" altLang="it-IT" sz="1600" i="1" dirty="0"/>
              <a:t> of </a:t>
            </a:r>
            <a:r>
              <a:rPr lang="it-IT" altLang="it-IT" sz="1600" i="1" dirty="0" err="1"/>
              <a:t>political</a:t>
            </a:r>
            <a:r>
              <a:rPr lang="it-IT" altLang="it-IT" sz="1600" i="1" dirty="0"/>
              <a:t> economy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altLang="it-IT" sz="1600" dirty="0"/>
              <a:t> (2a ed. 1819, 3a ed. 1821)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altLang="it-IT" sz="1600" dirty="0"/>
              <a:t> 1819. Diventa membro del </a:t>
            </a:r>
            <a:r>
              <a:rPr lang="it-IT" altLang="it-IT" sz="1600" dirty="0" smtClean="0"/>
              <a:t>Parlamento: circoscrizione  </a:t>
            </a:r>
            <a:r>
              <a:rPr lang="it-IT" altLang="it-IT" sz="1600" dirty="0" err="1"/>
              <a:t>Portarlington</a:t>
            </a:r>
            <a:r>
              <a:rPr lang="it-IT" altLang="it-IT" sz="1600" dirty="0"/>
              <a:t>, Irlanda.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altLang="it-IT" sz="1600" dirty="0"/>
              <a:t> 1823. Muore per un’infezione all’orecchio.</a:t>
            </a:r>
          </a:p>
          <a:p>
            <a:pPr>
              <a:lnSpc>
                <a:spcPct val="60000"/>
              </a:lnSpc>
            </a:pPr>
            <a:endParaRPr lang="it-IT" altLang="it-IT" sz="1600" dirty="0"/>
          </a:p>
          <a:p>
            <a:r>
              <a:rPr lang="it-IT" altLang="it-IT" sz="1600" dirty="0"/>
              <a:t>Ricardo ha una </a:t>
            </a:r>
            <a:r>
              <a:rPr lang="it-IT" altLang="it-IT" sz="1600" i="1" dirty="0"/>
              <a:t>forma mentis</a:t>
            </a:r>
            <a:r>
              <a:rPr lang="it-IT" altLang="it-IT" sz="1600" dirty="0"/>
              <a:t> scientifica e adotta un metodo astratto e rigorosamente </a:t>
            </a:r>
            <a:r>
              <a:rPr lang="it-IT" altLang="it-IT" sz="1600" dirty="0" smtClean="0"/>
              <a:t>deduttivo.</a:t>
            </a:r>
            <a:endParaRPr lang="it-IT" sz="16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6161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distribuzione del reddito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it-IT" dirty="0"/>
              <a:t>Problema più importante: </a:t>
            </a:r>
            <a:r>
              <a:rPr lang="it-IT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distribuzione</a:t>
            </a:r>
            <a:r>
              <a:rPr lang="it-IT" dirty="0"/>
              <a:t> del reddito</a:t>
            </a:r>
          </a:p>
          <a:p>
            <a:pPr>
              <a:defRPr/>
            </a:pPr>
            <a:r>
              <a:rPr lang="it-IT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Profitti  </a:t>
            </a:r>
            <a:r>
              <a:rPr lang="it-IT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 Investimenti</a:t>
            </a:r>
          </a:p>
          <a:p>
            <a:pPr>
              <a:defRPr/>
            </a:pPr>
            <a:r>
              <a:rPr lang="it-IT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Saggio di profitto  saggio di sviluppo</a:t>
            </a:r>
          </a:p>
          <a:p>
            <a:pPr>
              <a:defRPr/>
            </a:pPr>
            <a:r>
              <a:rPr lang="it-IT" dirty="0" smtClean="0"/>
              <a:t>Problema: come si determina il saggio di profitto?</a:t>
            </a:r>
          </a:p>
          <a:p>
            <a:pPr>
              <a:defRPr/>
            </a:pPr>
            <a:r>
              <a:rPr lang="it-IT" dirty="0" smtClean="0"/>
              <a:t>Teoria del sovrappiù: ciò che resta del prodotto detratti i costi di produzione.</a:t>
            </a:r>
          </a:p>
          <a:p>
            <a:pPr>
              <a:defRPr/>
            </a:pPr>
            <a:r>
              <a:rPr lang="it-IT" dirty="0" smtClean="0"/>
              <a:t>Tra i costi vanno ricompresi i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salari </a:t>
            </a:r>
            <a:r>
              <a:rPr lang="it-IT" dirty="0" smtClean="0"/>
              <a:t>– conosciuti perché determinati dal livello di sussistenza</a:t>
            </a:r>
            <a:endParaRPr lang="it-IT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it-IT" dirty="0" smtClean="0"/>
              <a:t>Il sovrappiù si divide in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rendite</a:t>
            </a:r>
            <a:r>
              <a:rPr lang="it-IT" dirty="0" smtClean="0"/>
              <a:t> e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profitti</a:t>
            </a:r>
            <a:r>
              <a:rPr lang="it-IT" dirty="0" smtClean="0"/>
              <a:t>: come si determina la distribuzione tra questi due redditi?</a:t>
            </a:r>
            <a:endParaRPr lang="it-IT" dirty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0240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rendita differenziale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i="1" dirty="0" smtClean="0"/>
              <a:t>Saggio sull’influenza del basso prezzo del grano sui profitti del capitale</a:t>
            </a:r>
            <a:r>
              <a:rPr lang="it-IT" dirty="0" smtClean="0"/>
              <a:t> (1815)</a:t>
            </a:r>
          </a:p>
          <a:p>
            <a:r>
              <a:rPr lang="it-IT" dirty="0" smtClean="0"/>
              <a:t>La teoria della rendita differenziale di </a:t>
            </a:r>
            <a:r>
              <a:rPr lang="it-IT" dirty="0"/>
              <a:t>M</a:t>
            </a:r>
            <a:r>
              <a:rPr lang="it-IT" dirty="0" smtClean="0"/>
              <a:t>althus permette di eliminare la rendita dal calcolo del saggio di profitto.</a:t>
            </a:r>
          </a:p>
          <a:p>
            <a:r>
              <a:rPr lang="it-IT" dirty="0" smtClean="0"/>
              <a:t>Terreni di diversa produttività. Prima sono coltivati i terreni più fertili.</a:t>
            </a:r>
          </a:p>
          <a:p>
            <a:r>
              <a:rPr lang="it-IT" dirty="0" smtClean="0"/>
              <a:t>In questa situazione non viene pagata rendita, perché i terreni fertili non sono scarsi</a:t>
            </a:r>
          </a:p>
          <a:p>
            <a:r>
              <a:rPr lang="it-IT" dirty="0" smtClean="0"/>
              <a:t>Il saggio di profitto si calcola come rapporto tra il sovrappiù e i costi. 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37980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800" dirty="0" smtClean="0"/>
              <a:t>Rendita e diminuzione del saggio di profitto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442184"/>
            <a:ext cx="8229600" cy="1683979"/>
          </a:xfrm>
        </p:spPr>
        <p:txBody>
          <a:bodyPr>
            <a:normAutofit fontScale="40000" lnSpcReduction="20000"/>
          </a:bodyPr>
          <a:lstStyle/>
          <a:p>
            <a:r>
              <a:rPr lang="it-IT" dirty="0" smtClean="0"/>
              <a:t>Asse verticale: Prodotto, costi, profitti e rendita.</a:t>
            </a:r>
          </a:p>
          <a:p>
            <a:r>
              <a:rPr lang="it-IT" dirty="0" smtClean="0"/>
              <a:t>Figura 1: sono coltivati i terreni più fertili e non c’è rendita. Saggio di profitto =</a:t>
            </a:r>
            <a:r>
              <a:rPr lang="it-IT" i="1" dirty="0" smtClean="0"/>
              <a:t> </a:t>
            </a:r>
            <a:r>
              <a:rPr lang="it-IT" i="1" dirty="0" smtClean="0">
                <a:sym typeface="Symbol" panose="05050102010706020507" pitchFamily="18" charset="2"/>
              </a:rPr>
              <a:t></a:t>
            </a:r>
            <a:r>
              <a:rPr lang="it-IT" i="1" dirty="0" smtClean="0"/>
              <a:t>/C</a:t>
            </a:r>
          </a:p>
          <a:p>
            <a:r>
              <a:rPr lang="it-IT" dirty="0" smtClean="0"/>
              <a:t>E’ coltivato il secondo terreno (meno fertile rispetto al primo) La differenza di prodotto tra i due terreni diviene rendita. Il saggio di profitto </a:t>
            </a:r>
            <a:r>
              <a:rPr lang="it-IT" i="1" dirty="0" smtClean="0">
                <a:sym typeface="Symbol" panose="05050102010706020507" pitchFamily="18" charset="2"/>
              </a:rPr>
              <a:t></a:t>
            </a:r>
            <a:r>
              <a:rPr lang="it-IT" i="1" dirty="0"/>
              <a:t>/</a:t>
            </a:r>
            <a:r>
              <a:rPr lang="it-IT" i="1" dirty="0" smtClean="0"/>
              <a:t>C </a:t>
            </a:r>
            <a:r>
              <a:rPr lang="it-IT" dirty="0" smtClean="0"/>
              <a:t>diminuisce</a:t>
            </a:r>
          </a:p>
          <a:p>
            <a:r>
              <a:rPr lang="it-IT" dirty="0" smtClean="0"/>
              <a:t>E’ coltivato il terzo terreno: il saggio di profitto diminuisce, sale la rendita sul I terreno e compare la rendita sul secondo.</a:t>
            </a:r>
          </a:p>
          <a:p>
            <a:r>
              <a:rPr lang="it-IT" dirty="0" smtClean="0"/>
              <a:t>Il saggio di profitto si calcola sul terreno meno fertile che non dà rendita (tutto il sovrappiù in questo terreno).  La rendita è data dalla differenza di prodotto tra i terreni più fertili e quello marginale (meno fertile)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5</a:t>
            </a:fld>
            <a:endParaRPr lang="it-IT" dirty="0"/>
          </a:p>
        </p:txBody>
      </p:sp>
      <p:grpSp>
        <p:nvGrpSpPr>
          <p:cNvPr id="74" name="Gruppo 73"/>
          <p:cNvGrpSpPr/>
          <p:nvPr/>
        </p:nvGrpSpPr>
        <p:grpSpPr>
          <a:xfrm>
            <a:off x="-56052" y="1538965"/>
            <a:ext cx="2869590" cy="2889848"/>
            <a:chOff x="-56052" y="1537134"/>
            <a:chExt cx="2869590" cy="2889848"/>
          </a:xfrm>
        </p:grpSpPr>
        <p:sp>
          <p:nvSpPr>
            <p:cNvPr id="17" name="CasellaDiTesto 16"/>
            <p:cNvSpPr txBox="1"/>
            <p:nvPr/>
          </p:nvSpPr>
          <p:spPr>
            <a:xfrm>
              <a:off x="1951892" y="4057650"/>
              <a:ext cx="8616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terreni</a:t>
              </a:r>
              <a:endParaRPr lang="it-IT" dirty="0"/>
            </a:p>
          </p:txBody>
        </p:sp>
        <p:grpSp>
          <p:nvGrpSpPr>
            <p:cNvPr id="71" name="Gruppo 70"/>
            <p:cNvGrpSpPr/>
            <p:nvPr/>
          </p:nvGrpSpPr>
          <p:grpSpPr>
            <a:xfrm>
              <a:off x="-56052" y="1537134"/>
              <a:ext cx="2501412" cy="2883987"/>
              <a:chOff x="65942" y="1542995"/>
              <a:chExt cx="2501412" cy="2883987"/>
            </a:xfrm>
          </p:grpSpPr>
          <p:cxnSp>
            <p:nvCxnSpPr>
              <p:cNvPr id="7" name="Connettore 2 6"/>
              <p:cNvCxnSpPr/>
              <p:nvPr/>
            </p:nvCxnSpPr>
            <p:spPr>
              <a:xfrm flipV="1">
                <a:off x="1081455" y="1679331"/>
                <a:ext cx="0" cy="225962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ttore 2 9"/>
              <p:cNvCxnSpPr/>
              <p:nvPr/>
            </p:nvCxnSpPr>
            <p:spPr>
              <a:xfrm>
                <a:off x="1081455" y="3938954"/>
                <a:ext cx="148589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Rettangolo 10"/>
              <p:cNvSpPr/>
              <p:nvPr/>
            </p:nvSpPr>
            <p:spPr>
              <a:xfrm>
                <a:off x="1081455" y="1987062"/>
                <a:ext cx="782515" cy="195189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" name="Rettangolo 11"/>
              <p:cNvSpPr/>
              <p:nvPr/>
            </p:nvSpPr>
            <p:spPr>
              <a:xfrm>
                <a:off x="1081455" y="2848708"/>
                <a:ext cx="782515" cy="1090246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" name="CasellaDiTesto 12"/>
              <p:cNvSpPr txBox="1"/>
              <p:nvPr/>
            </p:nvSpPr>
            <p:spPr>
              <a:xfrm>
                <a:off x="79131" y="1542995"/>
                <a:ext cx="107266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grano</a:t>
                </a:r>
                <a:endParaRPr lang="it-IT" dirty="0"/>
              </a:p>
            </p:txBody>
          </p:sp>
          <p:sp>
            <p:nvSpPr>
              <p:cNvPr id="15" name="CasellaDiTesto 14"/>
              <p:cNvSpPr txBox="1"/>
              <p:nvPr/>
            </p:nvSpPr>
            <p:spPr>
              <a:xfrm>
                <a:off x="1257300" y="2455212"/>
                <a:ext cx="4396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>
                    <a:sym typeface="Symbol" panose="05050102010706020507" pitchFamily="18" charset="2"/>
                  </a:rPr>
                  <a:t></a:t>
                </a:r>
                <a:endParaRPr lang="it-IT" dirty="0"/>
              </a:p>
            </p:txBody>
          </p:sp>
          <p:sp>
            <p:nvSpPr>
              <p:cNvPr id="16" name="CasellaDiTesto 15"/>
              <p:cNvSpPr txBox="1"/>
              <p:nvPr/>
            </p:nvSpPr>
            <p:spPr>
              <a:xfrm>
                <a:off x="1252905" y="3011338"/>
                <a:ext cx="4440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C</a:t>
                </a:r>
                <a:endParaRPr lang="it-IT" dirty="0"/>
              </a:p>
            </p:txBody>
          </p:sp>
          <p:sp>
            <p:nvSpPr>
              <p:cNvPr id="18" name="CasellaDiTesto 17"/>
              <p:cNvSpPr txBox="1"/>
              <p:nvPr/>
            </p:nvSpPr>
            <p:spPr>
              <a:xfrm>
                <a:off x="246185" y="2655277"/>
                <a:ext cx="6506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Costi</a:t>
                </a:r>
                <a:endParaRPr lang="it-IT" dirty="0"/>
              </a:p>
            </p:txBody>
          </p:sp>
          <p:sp>
            <p:nvSpPr>
              <p:cNvPr id="19" name="CasellaDiTesto 18"/>
              <p:cNvSpPr txBox="1"/>
              <p:nvPr/>
            </p:nvSpPr>
            <p:spPr>
              <a:xfrm>
                <a:off x="65942" y="1939772"/>
                <a:ext cx="10111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Prodotto</a:t>
                </a:r>
                <a:endParaRPr lang="it-IT" dirty="0"/>
              </a:p>
            </p:txBody>
          </p:sp>
          <p:sp>
            <p:nvSpPr>
              <p:cNvPr id="20" name="CasellaDiTesto 19"/>
              <p:cNvSpPr txBox="1"/>
              <p:nvPr/>
            </p:nvSpPr>
            <p:spPr>
              <a:xfrm>
                <a:off x="1252905" y="4057650"/>
                <a:ext cx="386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I</a:t>
                </a:r>
                <a:endParaRPr lang="it-IT" dirty="0"/>
              </a:p>
            </p:txBody>
          </p:sp>
          <p:sp>
            <p:nvSpPr>
              <p:cNvPr id="68" name="CasellaDiTesto 67"/>
              <p:cNvSpPr txBox="1"/>
              <p:nvPr/>
            </p:nvSpPr>
            <p:spPr>
              <a:xfrm>
                <a:off x="1358411" y="1574993"/>
                <a:ext cx="7429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1</a:t>
                </a:r>
                <a:endParaRPr lang="it-IT" dirty="0"/>
              </a:p>
            </p:txBody>
          </p:sp>
        </p:grpSp>
      </p:grpSp>
      <p:grpSp>
        <p:nvGrpSpPr>
          <p:cNvPr id="75" name="Gruppo 74"/>
          <p:cNvGrpSpPr/>
          <p:nvPr/>
        </p:nvGrpSpPr>
        <p:grpSpPr>
          <a:xfrm>
            <a:off x="2795953" y="1582685"/>
            <a:ext cx="2382716" cy="2846128"/>
            <a:chOff x="2795953" y="1582685"/>
            <a:chExt cx="2382716" cy="2846128"/>
          </a:xfrm>
        </p:grpSpPr>
        <p:cxnSp>
          <p:nvCxnSpPr>
            <p:cNvPr id="22" name="Connettore 2 21"/>
            <p:cNvCxnSpPr/>
            <p:nvPr/>
          </p:nvCxnSpPr>
          <p:spPr>
            <a:xfrm flipV="1">
              <a:off x="2795953" y="1681162"/>
              <a:ext cx="0" cy="225962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2 22"/>
            <p:cNvCxnSpPr/>
            <p:nvPr/>
          </p:nvCxnSpPr>
          <p:spPr>
            <a:xfrm>
              <a:off x="2795953" y="3940785"/>
              <a:ext cx="195189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ttangolo 23"/>
            <p:cNvSpPr/>
            <p:nvPr/>
          </p:nvSpPr>
          <p:spPr>
            <a:xfrm>
              <a:off x="2795953" y="1988893"/>
              <a:ext cx="782515" cy="195189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Rettangolo 24"/>
            <p:cNvSpPr/>
            <p:nvPr/>
          </p:nvSpPr>
          <p:spPr>
            <a:xfrm>
              <a:off x="2795953" y="2850539"/>
              <a:ext cx="782515" cy="1090246"/>
            </a:xfrm>
            <a:prstGeom prst="rect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3028952" y="2462904"/>
              <a:ext cx="4396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ym typeface="Symbol" panose="05050102010706020507" pitchFamily="18" charset="2"/>
                </a:rPr>
                <a:t></a:t>
              </a:r>
              <a:endParaRPr lang="it-IT" dirty="0"/>
            </a:p>
          </p:txBody>
        </p:sp>
        <p:sp>
          <p:nvSpPr>
            <p:cNvPr id="28" name="CasellaDiTesto 27"/>
            <p:cNvSpPr txBox="1"/>
            <p:nvPr/>
          </p:nvSpPr>
          <p:spPr>
            <a:xfrm>
              <a:off x="2967403" y="3019030"/>
              <a:ext cx="4440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C</a:t>
              </a:r>
              <a:endParaRPr lang="it-IT" dirty="0"/>
            </a:p>
          </p:txBody>
        </p:sp>
        <p:sp>
          <p:nvSpPr>
            <p:cNvPr id="29" name="CasellaDiTesto 28"/>
            <p:cNvSpPr txBox="1"/>
            <p:nvPr/>
          </p:nvSpPr>
          <p:spPr>
            <a:xfrm>
              <a:off x="4317023" y="4059481"/>
              <a:ext cx="8616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terreni</a:t>
              </a:r>
              <a:endParaRPr lang="it-IT" dirty="0"/>
            </a:p>
          </p:txBody>
        </p:sp>
        <p:sp>
          <p:nvSpPr>
            <p:cNvPr id="32" name="CasellaDiTesto 31"/>
            <p:cNvSpPr txBox="1"/>
            <p:nvPr/>
          </p:nvSpPr>
          <p:spPr>
            <a:xfrm>
              <a:off x="2967403" y="4041897"/>
              <a:ext cx="3868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I</a:t>
              </a:r>
              <a:endParaRPr lang="it-IT" dirty="0"/>
            </a:p>
          </p:txBody>
        </p:sp>
        <p:sp>
          <p:nvSpPr>
            <p:cNvPr id="34" name="Rettangolo 33"/>
            <p:cNvSpPr/>
            <p:nvPr/>
          </p:nvSpPr>
          <p:spPr>
            <a:xfrm>
              <a:off x="3741122" y="2310935"/>
              <a:ext cx="782515" cy="161598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Rettangolo 34"/>
            <p:cNvSpPr/>
            <p:nvPr/>
          </p:nvSpPr>
          <p:spPr>
            <a:xfrm>
              <a:off x="3741122" y="2836671"/>
              <a:ext cx="782515" cy="1090246"/>
            </a:xfrm>
            <a:prstGeom prst="rect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6" name="CasellaDiTesto 35"/>
            <p:cNvSpPr txBox="1"/>
            <p:nvPr/>
          </p:nvSpPr>
          <p:spPr>
            <a:xfrm>
              <a:off x="3859825" y="2462904"/>
              <a:ext cx="4396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ym typeface="Symbol" panose="05050102010706020507" pitchFamily="18" charset="2"/>
                </a:rPr>
                <a:t></a:t>
              </a:r>
              <a:endParaRPr lang="it-IT" dirty="0"/>
            </a:p>
          </p:txBody>
        </p:sp>
        <p:sp>
          <p:nvSpPr>
            <p:cNvPr id="37" name="CasellaDiTesto 36"/>
            <p:cNvSpPr txBox="1"/>
            <p:nvPr/>
          </p:nvSpPr>
          <p:spPr>
            <a:xfrm>
              <a:off x="3912572" y="3019030"/>
              <a:ext cx="4440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C</a:t>
              </a:r>
            </a:p>
          </p:txBody>
        </p:sp>
        <p:sp>
          <p:nvSpPr>
            <p:cNvPr id="38" name="CasellaDiTesto 37"/>
            <p:cNvSpPr txBox="1"/>
            <p:nvPr/>
          </p:nvSpPr>
          <p:spPr>
            <a:xfrm>
              <a:off x="3842238" y="4041897"/>
              <a:ext cx="3631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II</a:t>
              </a:r>
              <a:endParaRPr lang="it-IT" dirty="0"/>
            </a:p>
          </p:txBody>
        </p:sp>
        <p:sp>
          <p:nvSpPr>
            <p:cNvPr id="39" name="Rettangolo 38"/>
            <p:cNvSpPr/>
            <p:nvPr/>
          </p:nvSpPr>
          <p:spPr>
            <a:xfrm>
              <a:off x="2795953" y="1985203"/>
              <a:ext cx="782515" cy="32204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0" name="CasellaDiTesto 39"/>
            <p:cNvSpPr txBox="1"/>
            <p:nvPr/>
          </p:nvSpPr>
          <p:spPr>
            <a:xfrm>
              <a:off x="3024556" y="1991956"/>
              <a:ext cx="369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R</a:t>
              </a:r>
              <a:endParaRPr lang="it-IT" dirty="0"/>
            </a:p>
          </p:txBody>
        </p:sp>
        <p:cxnSp>
          <p:nvCxnSpPr>
            <p:cNvPr id="67" name="Connettore diritto 66"/>
            <p:cNvCxnSpPr/>
            <p:nvPr/>
          </p:nvCxnSpPr>
          <p:spPr>
            <a:xfrm flipV="1">
              <a:off x="2795953" y="2307245"/>
              <a:ext cx="1727684" cy="36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CasellaDiTesto 68"/>
            <p:cNvSpPr txBox="1"/>
            <p:nvPr/>
          </p:nvSpPr>
          <p:spPr>
            <a:xfrm>
              <a:off x="3354265" y="1582685"/>
              <a:ext cx="7429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2</a:t>
              </a:r>
              <a:endParaRPr lang="it-IT" dirty="0"/>
            </a:p>
          </p:txBody>
        </p:sp>
      </p:grpSp>
      <p:grpSp>
        <p:nvGrpSpPr>
          <p:cNvPr id="76" name="Gruppo 75"/>
          <p:cNvGrpSpPr/>
          <p:nvPr/>
        </p:nvGrpSpPr>
        <p:grpSpPr>
          <a:xfrm>
            <a:off x="5178669" y="1633316"/>
            <a:ext cx="3538902" cy="2795497"/>
            <a:chOff x="5147898" y="1567090"/>
            <a:chExt cx="3538902" cy="2795497"/>
          </a:xfrm>
        </p:grpSpPr>
        <p:cxnSp>
          <p:nvCxnSpPr>
            <p:cNvPr id="41" name="Connettore 2 40"/>
            <p:cNvCxnSpPr/>
            <p:nvPr/>
          </p:nvCxnSpPr>
          <p:spPr>
            <a:xfrm flipV="1">
              <a:off x="5147898" y="1630531"/>
              <a:ext cx="0" cy="225962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2 41"/>
            <p:cNvCxnSpPr/>
            <p:nvPr/>
          </p:nvCxnSpPr>
          <p:spPr>
            <a:xfrm flipV="1">
              <a:off x="5165483" y="3860691"/>
              <a:ext cx="3028948" cy="1386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ttangolo 42"/>
            <p:cNvSpPr/>
            <p:nvPr/>
          </p:nvSpPr>
          <p:spPr>
            <a:xfrm>
              <a:off x="5165483" y="1922667"/>
              <a:ext cx="782515" cy="195189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4" name="Rettangolo 43"/>
            <p:cNvSpPr/>
            <p:nvPr/>
          </p:nvSpPr>
          <p:spPr>
            <a:xfrm>
              <a:off x="5165483" y="2784313"/>
              <a:ext cx="782515" cy="1090246"/>
            </a:xfrm>
            <a:prstGeom prst="rect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5" name="CasellaDiTesto 44"/>
            <p:cNvSpPr txBox="1"/>
            <p:nvPr/>
          </p:nvSpPr>
          <p:spPr>
            <a:xfrm>
              <a:off x="5398482" y="2447309"/>
              <a:ext cx="4396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ym typeface="Symbol" panose="05050102010706020507" pitchFamily="18" charset="2"/>
                </a:rPr>
                <a:t></a:t>
              </a:r>
              <a:endParaRPr lang="it-IT" dirty="0"/>
            </a:p>
          </p:txBody>
        </p:sp>
        <p:sp>
          <p:nvSpPr>
            <p:cNvPr id="46" name="CasellaDiTesto 45"/>
            <p:cNvSpPr txBox="1"/>
            <p:nvPr/>
          </p:nvSpPr>
          <p:spPr>
            <a:xfrm>
              <a:off x="5336933" y="3003435"/>
              <a:ext cx="4440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C</a:t>
              </a:r>
              <a:endParaRPr lang="it-IT" dirty="0"/>
            </a:p>
          </p:txBody>
        </p:sp>
        <p:sp>
          <p:nvSpPr>
            <p:cNvPr id="47" name="CasellaDiTesto 46"/>
            <p:cNvSpPr txBox="1"/>
            <p:nvPr/>
          </p:nvSpPr>
          <p:spPr>
            <a:xfrm>
              <a:off x="7825154" y="3993255"/>
              <a:ext cx="8616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terreni</a:t>
              </a:r>
              <a:endParaRPr lang="it-IT" dirty="0"/>
            </a:p>
          </p:txBody>
        </p:sp>
        <p:sp>
          <p:nvSpPr>
            <p:cNvPr id="48" name="CasellaDiTesto 47"/>
            <p:cNvSpPr txBox="1"/>
            <p:nvPr/>
          </p:nvSpPr>
          <p:spPr>
            <a:xfrm>
              <a:off x="5336933" y="3975671"/>
              <a:ext cx="3868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I</a:t>
              </a:r>
              <a:endParaRPr lang="it-IT" dirty="0"/>
            </a:p>
          </p:txBody>
        </p:sp>
        <p:sp>
          <p:nvSpPr>
            <p:cNvPr id="49" name="Rettangolo 48"/>
            <p:cNvSpPr/>
            <p:nvPr/>
          </p:nvSpPr>
          <p:spPr>
            <a:xfrm>
              <a:off x="6110652" y="2244709"/>
              <a:ext cx="782515" cy="161598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0" name="Rettangolo 49"/>
            <p:cNvSpPr/>
            <p:nvPr/>
          </p:nvSpPr>
          <p:spPr>
            <a:xfrm>
              <a:off x="6110652" y="2770445"/>
              <a:ext cx="782515" cy="1090246"/>
            </a:xfrm>
            <a:prstGeom prst="rect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1" name="CasellaDiTesto 50"/>
            <p:cNvSpPr txBox="1"/>
            <p:nvPr/>
          </p:nvSpPr>
          <p:spPr>
            <a:xfrm>
              <a:off x="6282102" y="2447309"/>
              <a:ext cx="4396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ym typeface="Symbol" panose="05050102010706020507" pitchFamily="18" charset="2"/>
                </a:rPr>
                <a:t></a:t>
              </a:r>
              <a:endParaRPr lang="it-IT" dirty="0"/>
            </a:p>
            <a:p>
              <a:endParaRPr lang="it-IT" dirty="0"/>
            </a:p>
          </p:txBody>
        </p:sp>
        <p:sp>
          <p:nvSpPr>
            <p:cNvPr id="52" name="CasellaDiTesto 51"/>
            <p:cNvSpPr txBox="1"/>
            <p:nvPr/>
          </p:nvSpPr>
          <p:spPr>
            <a:xfrm>
              <a:off x="6282102" y="3003435"/>
              <a:ext cx="4440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C</a:t>
              </a:r>
            </a:p>
          </p:txBody>
        </p:sp>
        <p:sp>
          <p:nvSpPr>
            <p:cNvPr id="53" name="CasellaDiTesto 52"/>
            <p:cNvSpPr txBox="1"/>
            <p:nvPr/>
          </p:nvSpPr>
          <p:spPr>
            <a:xfrm>
              <a:off x="6211768" y="3975671"/>
              <a:ext cx="3631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II</a:t>
              </a:r>
              <a:endParaRPr lang="it-IT" dirty="0"/>
            </a:p>
          </p:txBody>
        </p:sp>
        <p:sp>
          <p:nvSpPr>
            <p:cNvPr id="54" name="Rettangolo 53"/>
            <p:cNvSpPr/>
            <p:nvPr/>
          </p:nvSpPr>
          <p:spPr>
            <a:xfrm>
              <a:off x="5165483" y="1918977"/>
              <a:ext cx="782515" cy="53934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CasellaDiTesto 54"/>
            <p:cNvSpPr txBox="1"/>
            <p:nvPr/>
          </p:nvSpPr>
          <p:spPr>
            <a:xfrm>
              <a:off x="5394086" y="1925730"/>
              <a:ext cx="369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R</a:t>
              </a:r>
              <a:endParaRPr lang="it-IT" dirty="0"/>
            </a:p>
          </p:txBody>
        </p:sp>
        <p:sp>
          <p:nvSpPr>
            <p:cNvPr id="57" name="Rettangolo 56"/>
            <p:cNvSpPr/>
            <p:nvPr/>
          </p:nvSpPr>
          <p:spPr>
            <a:xfrm>
              <a:off x="7152541" y="2458317"/>
              <a:ext cx="782515" cy="13986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8" name="Rettangolo 57"/>
            <p:cNvSpPr/>
            <p:nvPr/>
          </p:nvSpPr>
          <p:spPr>
            <a:xfrm>
              <a:off x="7152541" y="2766755"/>
              <a:ext cx="782515" cy="1090246"/>
            </a:xfrm>
            <a:prstGeom prst="rect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9" name="CasellaDiTesto 58"/>
            <p:cNvSpPr txBox="1"/>
            <p:nvPr/>
          </p:nvSpPr>
          <p:spPr>
            <a:xfrm>
              <a:off x="7405321" y="2447309"/>
              <a:ext cx="4396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ym typeface="Symbol" panose="05050102010706020507" pitchFamily="18" charset="2"/>
                </a:rPr>
                <a:t></a:t>
              </a:r>
              <a:endParaRPr lang="it-IT" dirty="0"/>
            </a:p>
            <a:p>
              <a:endParaRPr lang="it-IT" dirty="0"/>
            </a:p>
          </p:txBody>
        </p:sp>
        <p:sp>
          <p:nvSpPr>
            <p:cNvPr id="60" name="CasellaDiTesto 59"/>
            <p:cNvSpPr txBox="1"/>
            <p:nvPr/>
          </p:nvSpPr>
          <p:spPr>
            <a:xfrm>
              <a:off x="7323991" y="3003435"/>
              <a:ext cx="4440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C</a:t>
              </a:r>
            </a:p>
          </p:txBody>
        </p:sp>
        <p:cxnSp>
          <p:nvCxnSpPr>
            <p:cNvPr id="62" name="Connettore diritto 61"/>
            <p:cNvCxnSpPr/>
            <p:nvPr/>
          </p:nvCxnSpPr>
          <p:spPr>
            <a:xfrm flipH="1">
              <a:off x="5165483" y="2464179"/>
              <a:ext cx="2769573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ttangolo 62"/>
            <p:cNvSpPr/>
            <p:nvPr/>
          </p:nvSpPr>
          <p:spPr>
            <a:xfrm>
              <a:off x="6110652" y="2244709"/>
              <a:ext cx="782515" cy="21360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4" name="CasellaDiTesto 63"/>
            <p:cNvSpPr txBox="1"/>
            <p:nvPr/>
          </p:nvSpPr>
          <p:spPr>
            <a:xfrm>
              <a:off x="6295289" y="2176947"/>
              <a:ext cx="462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R</a:t>
              </a:r>
              <a:endParaRPr lang="it-IT" dirty="0"/>
            </a:p>
          </p:txBody>
        </p:sp>
        <p:sp>
          <p:nvSpPr>
            <p:cNvPr id="65" name="CasellaDiTesto 64"/>
            <p:cNvSpPr txBox="1"/>
            <p:nvPr/>
          </p:nvSpPr>
          <p:spPr>
            <a:xfrm>
              <a:off x="7262022" y="3969754"/>
              <a:ext cx="3631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III</a:t>
              </a:r>
              <a:endParaRPr lang="it-IT" dirty="0"/>
            </a:p>
          </p:txBody>
        </p:sp>
        <p:sp>
          <p:nvSpPr>
            <p:cNvPr id="70" name="CasellaDiTesto 69"/>
            <p:cNvSpPr txBox="1"/>
            <p:nvPr/>
          </p:nvSpPr>
          <p:spPr>
            <a:xfrm>
              <a:off x="6409592" y="1567090"/>
              <a:ext cx="7429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3</a:t>
              </a:r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359492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saggio di profitto generale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dirty="0" smtClean="0"/>
              <a:t>Perché il saggio di profitto agricolo si fissa sul terreno marginale?</a:t>
            </a:r>
          </a:p>
          <a:p>
            <a:r>
              <a:rPr lang="it-IT" dirty="0" smtClean="0"/>
              <a:t>Quando sono coltivati terreni di differente qualità, se tutto il sovrappiù andasse ai capitalisti, i saggi di profitto sarebbero diversi.</a:t>
            </a:r>
          </a:p>
          <a:p>
            <a:r>
              <a:rPr lang="it-IT" dirty="0" smtClean="0"/>
              <a:t>Si scatena la concorrenza tra i capitalisti per accaparrarsi i terreni più fertili con saggi di profitto più alti.</a:t>
            </a:r>
          </a:p>
          <a:p>
            <a:r>
              <a:rPr lang="it-IT" dirty="0" smtClean="0"/>
              <a:t>I proprietari dei terreni più richiesti sono in grado di richiedere una rendita per coltivare questi terreni.</a:t>
            </a:r>
          </a:p>
          <a:p>
            <a:r>
              <a:rPr lang="it-IT" dirty="0" smtClean="0"/>
              <a:t>La concorrenza porta all’equilibrio quando i saggi di profitto sono uguali in tutti i terreni.</a:t>
            </a:r>
          </a:p>
          <a:p>
            <a:r>
              <a:rPr lang="it-IT" dirty="0" smtClean="0"/>
              <a:t>Poiché l’agricoltura produce le sussistenze (i salari) i saggi di profitto degli altri settori si adeguano a quello agricolo.</a:t>
            </a:r>
          </a:p>
          <a:p>
            <a:r>
              <a:rPr lang="it-IT" dirty="0" smtClean="0"/>
              <a:t>La manifattura non mostra rendimenti decrescenti: tutto il capitale può essere investito con lo stesso rendimento.</a:t>
            </a:r>
          </a:p>
          <a:p>
            <a:r>
              <a:rPr lang="it-IT" dirty="0" smtClean="0"/>
              <a:t>Lo sviluppo, con la crescita della popolazione, fa sì che un paese isolato debba ricorrere a terreni sempre meno fertili, fino ad annullare il saggio di profitto.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Stato Stazionario</a:t>
            </a:r>
            <a:endParaRPr lang="it-IT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1057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29384"/>
            <a:ext cx="8229600" cy="557946"/>
          </a:xfrm>
        </p:spPr>
        <p:txBody>
          <a:bodyPr>
            <a:noAutofit/>
          </a:bodyPr>
          <a:lstStyle/>
          <a:p>
            <a:r>
              <a:rPr lang="it-IT" sz="3600" dirty="0" smtClean="0"/>
              <a:t>Le conclusioni di politica economica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69277" y="1305386"/>
            <a:ext cx="8229600" cy="4525963"/>
          </a:xfrm>
        </p:spPr>
        <p:txBody>
          <a:bodyPr>
            <a:noAutofit/>
          </a:bodyPr>
          <a:lstStyle/>
          <a:p>
            <a:r>
              <a:rPr lang="it-IT" altLang="it-IT" sz="2200" dirty="0"/>
              <a:t>1. sopprimendo le </a:t>
            </a:r>
            <a:r>
              <a:rPr lang="it-IT" altLang="it-IT" sz="2200" i="1" dirty="0" err="1"/>
              <a:t>corn</a:t>
            </a:r>
            <a:r>
              <a:rPr lang="it-IT" altLang="it-IT" sz="2200" i="1" dirty="0"/>
              <a:t> </a:t>
            </a:r>
            <a:r>
              <a:rPr lang="it-IT" altLang="it-IT" sz="2200" i="1" dirty="0" err="1"/>
              <a:t>laws</a:t>
            </a:r>
            <a:r>
              <a:rPr lang="it-IT" altLang="it-IT" sz="2200" dirty="0"/>
              <a:t> </a:t>
            </a:r>
            <a:r>
              <a:rPr lang="it-IT" altLang="it-IT" sz="2200" dirty="0" smtClean="0"/>
              <a:t>e </a:t>
            </a:r>
            <a:r>
              <a:rPr lang="it-IT" altLang="it-IT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importando grano più a buon mercato</a:t>
            </a:r>
            <a:r>
              <a:rPr lang="it-IT" altLang="it-IT" sz="2200" dirty="0" smtClean="0"/>
              <a:t> si </a:t>
            </a:r>
            <a:r>
              <a:rPr lang="it-IT" altLang="it-IT" sz="2200" dirty="0"/>
              <a:t>accresce il saggio di profitto e la rapidità dell’accumulazione</a:t>
            </a:r>
            <a:r>
              <a:rPr lang="it-IT" altLang="it-IT" sz="2200" dirty="0" smtClean="0"/>
              <a:t>. Non occorre coltivare i terreni meno fertili.</a:t>
            </a:r>
            <a:endParaRPr lang="it-IT" altLang="it-IT" sz="2200" dirty="0"/>
          </a:p>
          <a:p>
            <a:r>
              <a:rPr lang="it-IT" altLang="it-IT" sz="2200" dirty="0"/>
              <a:t>2. anche i lavoratori possono migliorare il loro salario reale, in quanto i beni di sussistenza costano meno, incidendo meno sulla loro spesa globale</a:t>
            </a:r>
            <a:r>
              <a:rPr lang="it-IT" altLang="it-IT" sz="2200" dirty="0" smtClean="0"/>
              <a:t>.</a:t>
            </a:r>
            <a:r>
              <a:rPr lang="it-IT" altLang="it-IT" sz="2200" dirty="0">
                <a:solidFill>
                  <a:srgbClr val="FFFFFF"/>
                </a:solidFill>
              </a:rPr>
              <a:t> </a:t>
            </a:r>
            <a:endParaRPr lang="it-IT" altLang="it-IT" sz="2200" dirty="0" smtClean="0">
              <a:solidFill>
                <a:srgbClr val="FFFFFF"/>
              </a:solidFill>
            </a:endParaRPr>
          </a:p>
          <a:p>
            <a:r>
              <a:rPr lang="it-IT" altLang="it-IT" sz="2200" dirty="0" smtClean="0"/>
              <a:t>3. i </a:t>
            </a:r>
            <a:r>
              <a:rPr lang="it-IT" altLang="it-IT" sz="2200" dirty="0"/>
              <a:t>capitalisti che avevano investito nei terreni marginali possono </a:t>
            </a:r>
            <a:r>
              <a:rPr lang="it-IT" altLang="it-IT" sz="2200" dirty="0" smtClean="0"/>
              <a:t>reinvestire nella manifattura e avranno </a:t>
            </a:r>
            <a:r>
              <a:rPr lang="it-IT" altLang="it-IT" sz="2200" dirty="0"/>
              <a:t>profitti più elevati</a:t>
            </a:r>
            <a:r>
              <a:rPr lang="it-IT" altLang="it-IT" sz="2200" dirty="0" smtClean="0"/>
              <a:t>.</a:t>
            </a:r>
          </a:p>
          <a:p>
            <a:r>
              <a:rPr lang="it-IT" altLang="it-IT" sz="2200" dirty="0"/>
              <a:t>4. </a:t>
            </a:r>
            <a:r>
              <a:rPr lang="it-IT" altLang="it-IT" sz="2200" dirty="0" smtClean="0"/>
              <a:t>l’unica </a:t>
            </a:r>
            <a:r>
              <a:rPr lang="it-IT" altLang="it-IT" sz="2200" dirty="0"/>
              <a:t>classe che ci rimette è quella dei proprietari </a:t>
            </a:r>
            <a:r>
              <a:rPr lang="it-IT" altLang="it-IT" sz="2200" dirty="0" smtClean="0"/>
              <a:t>fondiari: il </a:t>
            </a:r>
            <a:r>
              <a:rPr lang="it-IT" altLang="it-IT" sz="2200" dirty="0"/>
              <a:t>suo interesse è opposto a quello dei produttori, allo </a:t>
            </a:r>
            <a:r>
              <a:rPr lang="it-IT" altLang="it-IT" sz="2200" dirty="0" smtClean="0"/>
              <a:t>sviluppo e </a:t>
            </a:r>
            <a:r>
              <a:rPr lang="it-IT" altLang="it-IT" sz="2200" dirty="0"/>
              <a:t>alla specializzazione dell’Inghilterra nei settori più </a:t>
            </a:r>
            <a:r>
              <a:rPr lang="it-IT" altLang="it-IT" sz="2200" dirty="0" smtClean="0"/>
              <a:t>vantaggiosi (manifattura).</a:t>
            </a:r>
            <a:endParaRPr lang="it-IT" altLang="it-IT" sz="2200" dirty="0"/>
          </a:p>
          <a:p>
            <a:endParaRPr lang="it-IT" sz="22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6190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L’interpretazione di </a:t>
            </a:r>
            <a:r>
              <a:rPr lang="it-IT" dirty="0" err="1"/>
              <a:t>S</a:t>
            </a:r>
            <a:r>
              <a:rPr lang="it-IT" dirty="0" err="1" smtClean="0"/>
              <a:t>raffa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Modello grano: </a:t>
            </a:r>
            <a:r>
              <a:rPr lang="it-IT" dirty="0" smtClean="0"/>
              <a:t>In agricoltura l’output e gli input sono omogenei (grano)</a:t>
            </a:r>
          </a:p>
          <a:p>
            <a:r>
              <a:rPr lang="it-IT" dirty="0" smtClean="0"/>
              <a:t>Il saggio di profitto può essere calcolato in termini fisici sul terreno marginale (rapporto tra quantità di grano)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(output-input)/input</a:t>
            </a:r>
          </a:p>
          <a:p>
            <a:r>
              <a:rPr lang="it-IT" dirty="0" smtClean="0"/>
              <a:t>Nella manifattura gli input sono eterogenei: il saggio di profitto può essere calcolato solo in valore (prezzi)</a:t>
            </a:r>
          </a:p>
          <a:p>
            <a:r>
              <a:rPr lang="it-IT" dirty="0" smtClean="0"/>
              <a:t>Poiché in concorrenza tende a prevalere un unico saggio di profitto, il saggio di profitto agricolo determina anche il sagg</a:t>
            </a:r>
            <a:r>
              <a:rPr lang="it-IT" dirty="0"/>
              <a:t>i</a:t>
            </a:r>
            <a:r>
              <a:rPr lang="it-IT" dirty="0" smtClean="0"/>
              <a:t>o di profitto della manifattura (che è influenzato dai prezzi)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3797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L’interpretazione di </a:t>
            </a:r>
            <a:r>
              <a:rPr lang="it-IT" dirty="0" err="1" smtClean="0"/>
              <a:t>Hollander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 smtClean="0"/>
              <a:t>Secondo Samuel </a:t>
            </a:r>
            <a:r>
              <a:rPr lang="it-IT" dirty="0" err="1" smtClean="0"/>
              <a:t>Hollander</a:t>
            </a:r>
            <a:r>
              <a:rPr lang="it-IT" dirty="0" smtClean="0"/>
              <a:t> non esiste il modello grano.</a:t>
            </a:r>
          </a:p>
          <a:p>
            <a:r>
              <a:rPr lang="it-IT" dirty="0" smtClean="0"/>
              <a:t>Anche in agricoltura input e output sono disomogenei</a:t>
            </a:r>
          </a:p>
          <a:p>
            <a:endParaRPr lang="it-IT" dirty="0" smtClean="0"/>
          </a:p>
          <a:p>
            <a:r>
              <a:rPr lang="it-IT" altLang="it-IT" dirty="0"/>
              <a:t>1. Il grano è utilizzato come unità di misura per stimare il capitale investito, il monte-salari, le rendite e i profitti (e le loro variazioni</a:t>
            </a:r>
            <a:r>
              <a:rPr lang="it-IT" altLang="it-IT" dirty="0" smtClean="0"/>
              <a:t>);</a:t>
            </a:r>
            <a:endParaRPr lang="it-IT" altLang="it-IT" dirty="0"/>
          </a:p>
          <a:p>
            <a:r>
              <a:rPr lang="it-IT" altLang="it-IT" dirty="0"/>
              <a:t>2. Il prezzo dei beni riproducibili è regolato dalla “difficoltà di produzione” (</a:t>
            </a:r>
            <a:r>
              <a:rPr lang="it-IT" altLang="it-IT" dirty="0" smtClean="0"/>
              <a:t>costo), </a:t>
            </a:r>
            <a:endParaRPr lang="it-IT" altLang="it-IT" dirty="0"/>
          </a:p>
          <a:p>
            <a:r>
              <a:rPr lang="it-IT" altLang="it-IT" dirty="0"/>
              <a:t>3. Il tasso di profitto in agricoltura è determinato sul terreno marginale, ma non indipendentemente dai prezzi. </a:t>
            </a:r>
            <a:endParaRPr lang="it-IT" altLang="it-IT" sz="1800" dirty="0"/>
          </a:p>
          <a:p>
            <a:r>
              <a:rPr lang="it-IT" altLang="it-IT" dirty="0"/>
              <a:t>4. In un regime di concorrenza, il tasso di profitto agricolo si mantiene in equilibrio con quello della manifattura e lo influenza  perché l’agricoltura è il settore dominante e produce i  beni di sussistenza.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Ricardo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7051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</TotalTime>
  <Words>2454</Words>
  <Application>Microsoft Office PowerPoint</Application>
  <PresentationFormat>Presentazione su schermo (4:3)</PresentationFormat>
  <Paragraphs>290</Paragraphs>
  <Slides>18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0</vt:i4>
      </vt:variant>
      <vt:variant>
        <vt:lpstr>Titoli diapositive</vt:lpstr>
      </vt:variant>
      <vt:variant>
        <vt:i4>18</vt:i4>
      </vt:variant>
    </vt:vector>
  </HeadingPairs>
  <TitlesOfParts>
    <vt:vector size="25" baseType="lpstr">
      <vt:lpstr>Arial</vt:lpstr>
      <vt:lpstr>Arial Italic</vt:lpstr>
      <vt:lpstr>Calibri</vt:lpstr>
      <vt:lpstr>Cambria Math</vt:lpstr>
      <vt:lpstr>Symbol</vt:lpstr>
      <vt:lpstr>Wingdings</vt:lpstr>
      <vt:lpstr>Slide_DirezioneAmministrativa_UNIMC</vt:lpstr>
      <vt:lpstr>David Ricardo</vt:lpstr>
      <vt:lpstr>La biografia</vt:lpstr>
      <vt:lpstr>La distribuzione del reddito</vt:lpstr>
      <vt:lpstr>La rendita differenziale</vt:lpstr>
      <vt:lpstr>Rendita e diminuzione del saggio di profitto</vt:lpstr>
      <vt:lpstr>Il saggio di profitto generale</vt:lpstr>
      <vt:lpstr>Le conclusioni di politica economica</vt:lpstr>
      <vt:lpstr>L’interpretazione di Sraffa</vt:lpstr>
      <vt:lpstr>L’interpretazione di Hollander</vt:lpstr>
      <vt:lpstr>I Principles e il valore</vt:lpstr>
      <vt:lpstr>Lavoro contenuto e salari</vt:lpstr>
      <vt:lpstr>La teoria del valore-lavoro</vt:lpstr>
      <vt:lpstr>Il problema del capitale</vt:lpstr>
      <vt:lpstr>L’influenza del saggio di profitto sui prezzi</vt:lpstr>
      <vt:lpstr>La ricerca di Ricardo</vt:lpstr>
      <vt:lpstr>Il commercio internazionale</vt:lpstr>
      <vt:lpstr>Inghilterra e Portogallo</vt:lpstr>
      <vt:lpstr>Le critiche a Ricardo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chiara</dc:creator>
  <cp:lastModifiedBy>stefano.perri</cp:lastModifiedBy>
  <cp:revision>62</cp:revision>
  <cp:lastPrinted>2020-10-29T10:52:03Z</cp:lastPrinted>
  <dcterms:created xsi:type="dcterms:W3CDTF">2013-03-13T12:10:39Z</dcterms:created>
  <dcterms:modified xsi:type="dcterms:W3CDTF">2020-10-29T11:01:18Z</dcterms:modified>
</cp:coreProperties>
</file>